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96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99" r:id="rId19"/>
    <p:sldId id="301" r:id="rId20"/>
    <p:sldId id="300" r:id="rId21"/>
    <p:sldId id="274" r:id="rId22"/>
    <p:sldId id="302" r:id="rId23"/>
    <p:sldId id="303" r:id="rId24"/>
    <p:sldId id="275" r:id="rId25"/>
    <p:sldId id="276" r:id="rId26"/>
    <p:sldId id="279" r:id="rId27"/>
    <p:sldId id="293" r:id="rId28"/>
    <p:sldId id="277" r:id="rId29"/>
    <p:sldId id="278" r:id="rId30"/>
    <p:sldId id="280" r:id="rId31"/>
    <p:sldId id="281" r:id="rId32"/>
    <p:sldId id="283" r:id="rId33"/>
    <p:sldId id="295" r:id="rId34"/>
    <p:sldId id="304" r:id="rId35"/>
    <p:sldId id="284" r:id="rId36"/>
    <p:sldId id="298" r:id="rId37"/>
    <p:sldId id="297" r:id="rId38"/>
    <p:sldId id="285" r:id="rId39"/>
    <p:sldId id="291" r:id="rId40"/>
    <p:sldId id="288" r:id="rId41"/>
    <p:sldId id="287" r:id="rId42"/>
    <p:sldId id="289" r:id="rId43"/>
    <p:sldId id="290" r:id="rId44"/>
  </p:sldIdLst>
  <p:sldSz cx="9144000" cy="6858000" type="screen4x3"/>
  <p:notesSz cx="7559675" cy="10691813"/>
  <p:defaultTextStyle>
    <a:defPPr>
      <a:defRPr lang="en-K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4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0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.doe@university.ac.ke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3" descr="J:\Business\KENET\Transforming-EdthroughICT.png"/>
          <p:cNvPicPr/>
          <p:nvPr/>
        </p:nvPicPr>
        <p:blipFill>
          <a:blip r:embed="rId2"/>
          <a:srcRect l="75195" t="21402" r="13940" b="42866"/>
          <a:stretch/>
        </p:blipFill>
        <p:spPr>
          <a:xfrm>
            <a:off x="285840" y="0"/>
            <a:ext cx="426240" cy="354600"/>
          </a:xfrm>
          <a:prstGeom prst="rect">
            <a:avLst/>
          </a:prstGeom>
          <a:ln w="0">
            <a:noFill/>
          </a:ln>
        </p:spPr>
      </p:pic>
      <p:sp>
        <p:nvSpPr>
          <p:cNvPr id="77" name="CustomShape 1"/>
          <p:cNvSpPr/>
          <p:nvPr/>
        </p:nvSpPr>
        <p:spPr>
          <a:xfrm flipH="1" flipV="1">
            <a:off x="-645840" y="-356760"/>
            <a:ext cx="10162440" cy="4831200"/>
          </a:xfrm>
          <a:custGeom>
            <a:avLst/>
            <a:gdLst/>
            <a:ahLst/>
            <a:cxnLst/>
            <a:rect l="l" t="t" r="r" b="b"/>
            <a:pathLst>
              <a:path w="12540" h="5963">
                <a:moveTo>
                  <a:pt x="12213" y="5963"/>
                </a:moveTo>
                <a:lnTo>
                  <a:pt x="146" y="5699"/>
                </a:lnTo>
                <a:cubicBezTo>
                  <a:pt x="122" y="4042"/>
                  <a:pt x="24" y="2002"/>
                  <a:pt x="0" y="345"/>
                </a:cubicBezTo>
                <a:lnTo>
                  <a:pt x="6405" y="345"/>
                </a:lnTo>
                <a:lnTo>
                  <a:pt x="6855" y="0"/>
                </a:lnTo>
                <a:lnTo>
                  <a:pt x="12540" y="0"/>
                </a:lnTo>
                <a:lnTo>
                  <a:pt x="12213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TextShape 2"/>
          <p:cNvSpPr/>
          <p:nvPr/>
        </p:nvSpPr>
        <p:spPr>
          <a:xfrm>
            <a:off x="640080" y="4476240"/>
            <a:ext cx="7881120" cy="170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3"/>
          <p:cNvSpPr/>
          <p:nvPr/>
        </p:nvSpPr>
        <p:spPr>
          <a:xfrm>
            <a:off x="641520" y="6400800"/>
            <a:ext cx="8501760" cy="80460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4"/>
          <p:cNvSpPr/>
          <p:nvPr/>
        </p:nvSpPr>
        <p:spPr>
          <a:xfrm>
            <a:off x="2377440" y="6583680"/>
            <a:ext cx="6581520" cy="208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1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5000760" y="73800"/>
            <a:ext cx="3883680" cy="1306440"/>
          </a:xfrm>
          <a:prstGeom prst="rect">
            <a:avLst/>
          </a:prstGeom>
          <a:ln w="0">
            <a:noFill/>
          </a:ln>
        </p:spPr>
      </p:pic>
      <p:sp>
        <p:nvSpPr>
          <p:cNvPr id="82" name="TextShape 5"/>
          <p:cNvSpPr/>
          <p:nvPr/>
        </p:nvSpPr>
        <p:spPr>
          <a:xfrm>
            <a:off x="785880" y="2133000"/>
            <a:ext cx="6069600" cy="2079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70000"/>
              </a:lnSpc>
              <a:buNone/>
              <a:tabLst>
                <a:tab pos="408240" algn="l"/>
              </a:tabLst>
            </a:pPr>
            <a:br>
              <a:rPr sz="1800"/>
            </a:br>
            <a:endParaRPr lang="en-US" sz="1800" b="0" strike="noStrike" spc="-1">
              <a:latin typeface="Arial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-54270" y="2624400"/>
            <a:ext cx="8979300" cy="80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US" sz="3600" b="1" strike="noStrike" spc="-1" dirty="0">
                <a:solidFill>
                  <a:schemeClr val="bg1"/>
                </a:solidFill>
                <a:latin typeface="Garamond" panose="02020404030301010803" pitchFamily="18" charset="0"/>
                <a:ea typeface="DejaVu Sans"/>
              </a:rPr>
              <a:t>Authentication and Authorization Protocols</a:t>
            </a:r>
            <a:endParaRPr lang="en-US" sz="3600" b="0" strike="noStrike" spc="-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icture 24_ 6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43" name="CustomShape 1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CustomShape 1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45" name="Picture 4_ 6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46" name="TextShape 9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Rectangle 146"/>
          <p:cNvSpPr/>
          <p:nvPr/>
        </p:nvSpPr>
        <p:spPr>
          <a:xfrm>
            <a:off x="1651680" y="942480"/>
            <a:ext cx="5806440" cy="60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Multi-Factor Authentication (MFA)</a:t>
            </a:r>
            <a:endParaRPr lang="en-US" sz="2800" b="0" strike="noStrike" spc="-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457200" y="2059559"/>
            <a:ext cx="8228880" cy="33464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1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What is MFA?</a:t>
            </a:r>
            <a:endParaRPr lang="en-US" sz="21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MFA is an authentication method that requires </a:t>
            </a:r>
            <a:r>
              <a:rPr lang="en-US" sz="1800" b="1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two or more verification factors</a:t>
            </a:r>
            <a:r>
              <a:rPr lang="en-US" sz="18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to grant a user access to a resource. It adds a crucial layer of security beyond a simple password.</a:t>
            </a:r>
          </a:p>
          <a:p>
            <a:pPr algn="ctr">
              <a:lnSpc>
                <a:spcPct val="100000"/>
              </a:lnSpc>
              <a:buNone/>
            </a:pPr>
            <a:endParaRPr lang="en-US" spc="-1" dirty="0">
              <a:solidFill>
                <a:srgbClr val="000000"/>
              </a:solidFill>
              <a:latin typeface="Garamond" panose="02020404030301010803" pitchFamily="18" charset="0"/>
              <a:ea typeface="DejaVu Sans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solidFill>
                <a:srgbClr val="000000"/>
              </a:solidFill>
              <a:latin typeface="Garamond" panose="02020404030301010803" pitchFamily="18" charset="0"/>
              <a:ea typeface="DejaVu Sans"/>
            </a:endParaRPr>
          </a:p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By implementing MFA, you make it </a:t>
            </a:r>
            <a:r>
              <a:rPr lang="en-US" sz="1800" b="1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exponentially more difficult</a:t>
            </a:r>
            <a:r>
              <a:rPr lang="en-US" sz="18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for malicious actors to gain access to your systems, even if they have a user's password.</a:t>
            </a:r>
            <a:endParaRPr lang="en-US" sz="1800" b="0" strike="noStrike" spc="-1" dirty="0">
              <a:latin typeface="Garamond" panose="02020404030301010803" pitchFamily="18" charset="0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3455640" y="4321800"/>
            <a:ext cx="8228880" cy="1368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endParaRPr lang="en-US" sz="18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24_ 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51" name="CustomShape 1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1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53" name="Picture 4_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54" name="TextShape 7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Rectangle 154"/>
          <p:cNvSpPr/>
          <p:nvPr/>
        </p:nvSpPr>
        <p:spPr>
          <a:xfrm>
            <a:off x="685800" y="1711440"/>
            <a:ext cx="7770960" cy="125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2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How is Access Decided?</a:t>
            </a:r>
            <a:br>
              <a:rPr lang="en-US" sz="32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</a:br>
            <a:r>
              <a:rPr lang="en-US" sz="32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Authorization Models</a:t>
            </a:r>
            <a:endParaRPr lang="en-US" sz="3200" b="0" strike="noStrike" spc="-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685800" y="3525785"/>
            <a:ext cx="7999920" cy="684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1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Once a user is authenticated, how do we control what they can see and do?</a:t>
            </a:r>
            <a:endParaRPr lang="en-US" sz="21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24_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58" name="CustomShape 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60" name="Picture 4_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61" name="TextShape 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4537E9-8369-424A-A99C-96BB0AD4495C}"/>
              </a:ext>
            </a:extLst>
          </p:cNvPr>
          <p:cNvSpPr txBox="1"/>
          <p:nvPr/>
        </p:nvSpPr>
        <p:spPr>
          <a:xfrm>
            <a:off x="971599" y="3638283"/>
            <a:ext cx="72348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Mandatory Access Control (MAC):</a:t>
            </a:r>
          </a:p>
          <a:p>
            <a:pPr algn="ctr"/>
            <a:br>
              <a:rPr lang="en-GB" sz="2000" dirty="0">
                <a:latin typeface="Garamond" panose="02020404030301010803" pitchFamily="18" charset="0"/>
              </a:rPr>
            </a:br>
            <a:r>
              <a:rPr lang="en-GB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System-wide policies enforce access based on classifications (e.g., Top Secret, Confidential). Common in government.</a:t>
            </a:r>
            <a:endParaRPr lang="en-KE" sz="2000" dirty="0">
              <a:latin typeface="Garamond" panose="020204040303010108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0A5FD8-B193-4C36-AC7D-9C0B538D3241}"/>
              </a:ext>
            </a:extLst>
          </p:cNvPr>
          <p:cNvSpPr txBox="1"/>
          <p:nvPr/>
        </p:nvSpPr>
        <p:spPr>
          <a:xfrm>
            <a:off x="971599" y="1423802"/>
            <a:ext cx="723481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Discretionary Access Control (DAC):</a:t>
            </a:r>
          </a:p>
          <a:p>
            <a:pPr algn="ctr"/>
            <a:br>
              <a:rPr lang="en-GB" sz="2000" dirty="0">
                <a:latin typeface="Garamond" panose="02020404030301010803" pitchFamily="18" charset="0"/>
              </a:rPr>
            </a:br>
            <a:r>
              <a:rPr lang="en-GB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The resource owner sets permissions. (e.g., file share permissions)</a:t>
            </a:r>
            <a:endParaRPr lang="en-GB" sz="20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24_ 1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64" name="CustomShape 27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28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66" name="Picture 4_ 12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67" name="TextShape 15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8" name="Rectangle 167"/>
          <p:cNvSpPr/>
          <p:nvPr/>
        </p:nvSpPr>
        <p:spPr>
          <a:xfrm>
            <a:off x="228600" y="914400"/>
            <a:ext cx="8685720" cy="50241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endParaRPr lang="en-US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Role-Based Access Control (RBAC): (Most common in enterprises/universities)</a:t>
            </a:r>
            <a:endParaRPr lang="en-US" sz="2400" b="0" strike="noStrike" spc="-1" dirty="0">
              <a:solidFill>
                <a:srgbClr val="7030A0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   </a:t>
            </a:r>
            <a:br>
              <a:rPr sz="2000" dirty="0">
                <a:latin typeface="Garamond" panose="02020404030301010803" pitchFamily="18" charset="0"/>
              </a:rPr>
            </a:b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Access is granted based on </a:t>
            </a:r>
            <a:r>
              <a:rPr lang="en-US" sz="2000" b="1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organizational role</a:t>
            </a: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(Student, Professor, HR Admin).</a:t>
            </a: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   Roles are assigned permissions; users are assigned roles.</a:t>
            </a: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   Efficient for large organizations.</a:t>
            </a: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4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Attribute-Based Access Control (ABAC): (The future)</a:t>
            </a:r>
            <a:endParaRPr lang="en-US" sz="2400" b="0" strike="noStrike" spc="-1" dirty="0">
              <a:solidFill>
                <a:srgbClr val="7030A0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   </a:t>
            </a:r>
            <a:br>
              <a:rPr sz="2000" dirty="0">
                <a:latin typeface="Garamond" panose="02020404030301010803" pitchFamily="18" charset="0"/>
              </a:rPr>
            </a:b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Access is granted based on dynamic </a:t>
            </a:r>
            <a:r>
              <a:rPr lang="en-US" sz="2000" b="1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attributes</a:t>
            </a: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(user department, time of day, location, device security posture).</a:t>
            </a: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   More granular and context-aware.</a:t>
            </a:r>
            <a:endParaRPr lang="en-US" sz="18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24_ 1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76" name="CustomShape 29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CustomShape 30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78" name="Picture 4_ 13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79" name="TextShape 16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Rectangle 179"/>
          <p:cNvSpPr/>
          <p:nvPr/>
        </p:nvSpPr>
        <p:spPr>
          <a:xfrm>
            <a:off x="301140" y="2652764"/>
            <a:ext cx="8541720" cy="174995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6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Protocol Deep Dive: LDAP &amp; Kerberos</a:t>
            </a:r>
            <a:br>
              <a:rPr lang="en-US" sz="36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US" sz="36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(The Internal Foundation)</a:t>
            </a:r>
            <a:endParaRPr lang="en-US" sz="3600" b="0" strike="noStrike" spc="-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24_ 8" descr="KENET-Watermark.png"/>
          <p:cNvPicPr/>
          <p:nvPr/>
        </p:nvPicPr>
        <p:blipFill>
          <a:blip r:embed="rId2"/>
          <a:stretch/>
        </p:blipFill>
        <p:spPr>
          <a:xfrm>
            <a:off x="1285920" y="68580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82" name="CustomShape 23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24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84" name="Picture 4_ 1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85" name="TextShape 1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6" name="Rectangle 185"/>
          <p:cNvSpPr/>
          <p:nvPr/>
        </p:nvSpPr>
        <p:spPr>
          <a:xfrm>
            <a:off x="434949" y="1221840"/>
            <a:ext cx="8239901" cy="44956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6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LDAP</a:t>
            </a:r>
            <a:br>
              <a:rPr lang="en-US" sz="36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</a:br>
            <a:r>
              <a:rPr lang="en-US" sz="36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(Lightweight Directory Access Protocol)</a:t>
            </a:r>
            <a:br>
              <a:rPr sz="36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br>
              <a:rPr sz="1800" dirty="0">
                <a:latin typeface="Garamond" panose="02020404030301010803" pitchFamily="18" charset="0"/>
              </a:rPr>
            </a:br>
            <a:endParaRPr lang="en-GB" sz="1800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br>
              <a:rPr sz="1800" dirty="0">
                <a:latin typeface="Garamond" panose="02020404030301010803" pitchFamily="18" charset="0"/>
              </a:rPr>
            </a:br>
            <a:r>
              <a:rPr lang="en-US" sz="2000" b="1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What it is:</a:t>
            </a: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A protocol for accessing and maintaining a distributed directory information service (like Microsoft Active Directory or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OpenLDAP</a:t>
            </a: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).</a:t>
            </a:r>
            <a:br>
              <a:rPr sz="2000" dirty="0">
                <a:latin typeface="Garamond" panose="02020404030301010803" pitchFamily="18" charset="0"/>
              </a:rPr>
            </a:br>
            <a:endParaRPr lang="en-GB" sz="2000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endParaRPr lang="en-GB" sz="2000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endParaRPr lang="en-GB" sz="2000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2000" dirty="0">
                <a:latin typeface="Garamond" panose="02020404030301010803" pitchFamily="18" charset="0"/>
              </a:rPr>
              <a:t>It is not a database, but a way to talk to a directory service</a:t>
            </a:r>
            <a:br>
              <a:rPr sz="2000" dirty="0">
                <a:latin typeface="Garamond" panose="02020404030301010803" pitchFamily="18" charset="0"/>
              </a:rPr>
            </a:br>
            <a:endParaRPr lang="en-GB" sz="2000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br>
              <a:rPr sz="1800" dirty="0">
                <a:latin typeface="Garamond" panose="02020404030301010803" pitchFamily="18" charset="0"/>
              </a:rPr>
            </a:br>
            <a:endParaRPr lang="en-US" sz="18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24_ 1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88" name="CustomShape 3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3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0" name="Picture 4_ 16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91" name="TextShape 19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AAA13D-022D-4A6A-B205-F20FE2C5BCC7}"/>
              </a:ext>
            </a:extLst>
          </p:cNvPr>
          <p:cNvSpPr txBox="1"/>
          <p:nvPr/>
        </p:nvSpPr>
        <p:spPr>
          <a:xfrm>
            <a:off x="424620" y="1716128"/>
            <a:ext cx="8193600" cy="3557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Garamond" panose="02020404030301010803" pitchFamily="18" charset="0"/>
              </a:rPr>
              <a:t>Core Purpose:</a:t>
            </a:r>
          </a:p>
          <a:p>
            <a:endParaRPr lang="en-GB" sz="2400" b="1" dirty="0">
              <a:latin typeface="Garamond" panose="02020404030301010803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Centralized Identity Management:</a:t>
            </a:r>
            <a:r>
              <a:rPr lang="en-GB" sz="2000" dirty="0">
                <a:latin typeface="Garamond" panose="02020404030301010803" pitchFamily="18" charset="0"/>
              </a:rPr>
              <a:t> Stores user accounts, passwords, groups, and contact information.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>
              <a:latin typeface="Garamond" panose="02020404030301010803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Authentication:</a:t>
            </a:r>
            <a:r>
              <a:rPr lang="en-GB" sz="2000" dirty="0">
                <a:latin typeface="Garamond" panose="02020404030301010803" pitchFamily="18" charset="0"/>
              </a:rPr>
              <a:t> Verifying user identity (Who are you?).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>
              <a:latin typeface="Garamond" panose="02020404030301010803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Authorization:</a:t>
            </a:r>
            <a:r>
              <a:rPr lang="en-GB" sz="2000" dirty="0">
                <a:latin typeface="Garamond" panose="02020404030301010803" pitchFamily="18" charset="0"/>
              </a:rPr>
              <a:t> Determining resource access rights (What can you do?)</a:t>
            </a:r>
            <a:endParaRPr lang="en-KE" sz="20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3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3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0" name="Picture 4_ 16" descr="J:\Business\KENET\Kenet-logo.png"/>
          <p:cNvPicPr/>
          <p:nvPr/>
        </p:nvPicPr>
        <p:blipFill>
          <a:blip r:embed="rId2"/>
          <a:stretch/>
        </p:blipFill>
        <p:spPr>
          <a:xfrm>
            <a:off x="188640" y="176029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91" name="TextShape 19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B31A1A-82D7-457C-BDD7-408DAF4A31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9840"/>
            <a:ext cx="1620000" cy="16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3EA4EE-8C80-4916-9B3F-23BC4D7AA4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980" y="4273650"/>
            <a:ext cx="1620000" cy="16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369F29-820B-4272-A1B7-D74D901EA4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820" y="2589840"/>
            <a:ext cx="1620000" cy="16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7D1098-6D15-47B9-AAC4-DD32E2A41C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720" y="2577480"/>
            <a:ext cx="1620000" cy="16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C05BD0-B794-4C3A-AEC8-43B8D4AC5E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60" y="816469"/>
            <a:ext cx="1620000" cy="162000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0D70D6-4CF0-4423-A796-CFC73E0CEF6F}"/>
              </a:ext>
            </a:extLst>
          </p:cNvPr>
          <p:cNvCxnSpPr/>
          <p:nvPr/>
        </p:nvCxnSpPr>
        <p:spPr>
          <a:xfrm>
            <a:off x="1371600" y="3404880"/>
            <a:ext cx="1934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C3EADB-3F37-45FE-A63E-2107C6064B60}"/>
              </a:ext>
            </a:extLst>
          </p:cNvPr>
          <p:cNvCxnSpPr/>
          <p:nvPr/>
        </p:nvCxnSpPr>
        <p:spPr>
          <a:xfrm>
            <a:off x="4434840" y="3429000"/>
            <a:ext cx="17526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8E52F41-C48D-465B-831A-BC0CFB2C2816}"/>
              </a:ext>
            </a:extLst>
          </p:cNvPr>
          <p:cNvCxnSpPr/>
          <p:nvPr/>
        </p:nvCxnSpPr>
        <p:spPr>
          <a:xfrm flipV="1">
            <a:off x="4387680" y="2018340"/>
            <a:ext cx="1871040" cy="86868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E480C8A-E6E6-471B-9B8B-FDE62D9DFC60}"/>
              </a:ext>
            </a:extLst>
          </p:cNvPr>
          <p:cNvCxnSpPr/>
          <p:nvPr/>
        </p:nvCxnSpPr>
        <p:spPr>
          <a:xfrm>
            <a:off x="4434840" y="4061460"/>
            <a:ext cx="1972440" cy="762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716C2B0-E917-48AC-AFEC-86E9D1C5958C}"/>
              </a:ext>
            </a:extLst>
          </p:cNvPr>
          <p:cNvSpPr txBox="1"/>
          <p:nvPr/>
        </p:nvSpPr>
        <p:spPr>
          <a:xfrm>
            <a:off x="281940" y="4008120"/>
            <a:ext cx="1089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Garamond" panose="02020404030301010803" pitchFamily="18" charset="0"/>
              </a:rPr>
              <a:t>Application</a:t>
            </a:r>
            <a:endParaRPr lang="en-KE" sz="1400" b="1" dirty="0">
              <a:latin typeface="Garamond" panose="02020404030301010803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8855CE-4FA5-4B5C-9ABD-2D29FFE8E9DD}"/>
              </a:ext>
            </a:extLst>
          </p:cNvPr>
          <p:cNvSpPr txBox="1"/>
          <p:nvPr/>
        </p:nvSpPr>
        <p:spPr>
          <a:xfrm>
            <a:off x="3271260" y="4129080"/>
            <a:ext cx="1081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Garamond" panose="02020404030301010803" pitchFamily="18" charset="0"/>
              </a:rPr>
              <a:t>LDAP Directory</a:t>
            </a:r>
            <a:endParaRPr lang="en-KE" sz="1400" b="1" dirty="0">
              <a:latin typeface="Garamond" panose="02020404030301010803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A68F48-3B25-49A4-A01C-8DAF3F72B668}"/>
              </a:ext>
            </a:extLst>
          </p:cNvPr>
          <p:cNvSpPr txBox="1"/>
          <p:nvPr/>
        </p:nvSpPr>
        <p:spPr>
          <a:xfrm>
            <a:off x="7934160" y="3269931"/>
            <a:ext cx="821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Garamond" panose="02020404030301010803" pitchFamily="18" charset="0"/>
              </a:rPr>
              <a:t>Email Server</a:t>
            </a:r>
            <a:endParaRPr lang="en-KE" sz="1400" b="1" dirty="0">
              <a:latin typeface="Garamond" panose="02020404030301010803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765D9E-78B6-4D3A-B5A9-B96295014F2B}"/>
              </a:ext>
            </a:extLst>
          </p:cNvPr>
          <p:cNvSpPr txBox="1"/>
          <p:nvPr/>
        </p:nvSpPr>
        <p:spPr>
          <a:xfrm>
            <a:off x="7902360" y="1341120"/>
            <a:ext cx="1241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Garamond" panose="02020404030301010803" pitchFamily="18" charset="0"/>
              </a:rPr>
              <a:t>User Authorization</a:t>
            </a:r>
            <a:endParaRPr lang="en-KE" sz="1400" b="1" dirty="0">
              <a:latin typeface="Garamond" panose="02020404030301010803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4A4877-FBFB-4A00-AE27-8F0A17532728}"/>
              </a:ext>
            </a:extLst>
          </p:cNvPr>
          <p:cNvSpPr txBox="1"/>
          <p:nvPr/>
        </p:nvSpPr>
        <p:spPr>
          <a:xfrm>
            <a:off x="8045640" y="4895460"/>
            <a:ext cx="1004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Garamond" panose="02020404030301010803" pitchFamily="18" charset="0"/>
              </a:rPr>
              <a:t>Printer</a:t>
            </a:r>
            <a:endParaRPr lang="en-KE" sz="14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058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24_ 1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88" name="CustomShape 3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3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0" name="Picture 4_ 16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91" name="TextShape 19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B9C9D2-C624-4EEB-AAB8-2437A751FDCF}"/>
              </a:ext>
            </a:extLst>
          </p:cNvPr>
          <p:cNvSpPr txBox="1"/>
          <p:nvPr/>
        </p:nvSpPr>
        <p:spPr>
          <a:xfrm>
            <a:off x="321990" y="1111413"/>
            <a:ext cx="846582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Authentication Method 1: Simple Bind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The most basic form of authentication in LDAP, relying on a simple username and password submission.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b="1" dirty="0">
                <a:latin typeface="Garamond" panose="02020404030301010803" pitchFamily="18" charset="0"/>
              </a:rPr>
              <a:t>Mechanism</a:t>
            </a:r>
            <a:endParaRPr lang="en-GB" sz="2400" b="1" dirty="0">
              <a:latin typeface="Garamond" panose="02020404030301010803" pitchFamily="18" charset="0"/>
            </a:endParaRPr>
          </a:p>
          <a:p>
            <a:endParaRPr lang="en-GB" sz="2000" dirty="0">
              <a:latin typeface="Garamond" panose="020204040303010108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Garamond" panose="02020404030301010803" pitchFamily="18" charset="0"/>
              </a:rPr>
              <a:t>Client sends a Bind Request to the server.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Garamond" panose="02020404030301010803" pitchFamily="18" charset="0"/>
              </a:rPr>
              <a:t>The request typically includes the user's </a:t>
            </a:r>
            <a:r>
              <a:rPr lang="en-GB" sz="2000" b="1" dirty="0">
                <a:latin typeface="Garamond" panose="02020404030301010803" pitchFamily="18" charset="0"/>
              </a:rPr>
              <a:t>Distinguished Name (DN)</a:t>
            </a:r>
            <a:r>
              <a:rPr lang="en-GB" sz="2000" dirty="0">
                <a:latin typeface="Garamond" panose="02020404030301010803" pitchFamily="18" charset="0"/>
              </a:rPr>
              <a:t> and the </a:t>
            </a:r>
            <a:r>
              <a:rPr lang="en-GB" sz="2000" b="1" dirty="0">
                <a:latin typeface="Garamond" panose="02020404030301010803" pitchFamily="18" charset="0"/>
              </a:rPr>
              <a:t>password</a:t>
            </a:r>
            <a:r>
              <a:rPr lang="en-GB" sz="2000" dirty="0">
                <a:latin typeface="Garamond" panose="02020404030301010803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Garamond" panose="02020404030301010803" pitchFamily="18" charset="0"/>
              </a:rPr>
              <a:t>The server verifies the DN and password against its directory.</a:t>
            </a:r>
          </a:p>
        </p:txBody>
      </p:sp>
    </p:spTree>
    <p:extLst>
      <p:ext uri="{BB962C8B-B14F-4D97-AF65-F5344CB8AC3E}">
        <p14:creationId xmlns:p14="http://schemas.microsoft.com/office/powerpoint/2010/main" val="2656001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24_ 1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88" name="CustomShape 3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3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0" name="Picture 4_ 16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91" name="TextShape 19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3F229C-F892-457B-9F47-2967177645D7}"/>
              </a:ext>
            </a:extLst>
          </p:cNvPr>
          <p:cNvSpPr txBox="1"/>
          <p:nvPr/>
        </p:nvSpPr>
        <p:spPr>
          <a:xfrm>
            <a:off x="398190" y="546930"/>
            <a:ext cx="831342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Authentication Method 2: SASL Bind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latin typeface="Garamond" panose="02020404030301010803" pitchFamily="18" charset="0"/>
            </a:endParaRPr>
          </a:p>
          <a:p>
            <a:r>
              <a:rPr lang="en-GB" sz="2000" b="1" dirty="0">
                <a:latin typeface="Garamond" panose="02020404030301010803" pitchFamily="18" charset="0"/>
              </a:rPr>
              <a:t>Simple Authentication and Security Layer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dirty="0">
                <a:latin typeface="Garamond" panose="02020404030301010803" pitchFamily="18" charset="0"/>
              </a:rPr>
              <a:t>A robust </a:t>
            </a:r>
            <a:r>
              <a:rPr lang="en-GB" sz="2000" i="1" dirty="0">
                <a:latin typeface="Garamond" panose="02020404030301010803" pitchFamily="18" charset="0"/>
              </a:rPr>
              <a:t>framework</a:t>
            </a:r>
            <a:r>
              <a:rPr lang="en-GB" sz="2000" dirty="0">
                <a:latin typeface="Garamond" panose="02020404030301010803" pitchFamily="18" charset="0"/>
              </a:rPr>
              <a:t> that allows the use of external, stronger, and vendor-specific security protocols for authentication (e.g., Kerberos, TLS/SSL Certificates, Digest Algorithms).</a:t>
            </a:r>
          </a:p>
          <a:p>
            <a:endParaRPr lang="en-GB" sz="2000" dirty="0">
              <a:latin typeface="Garamond" panose="02020404030301010803" pitchFamily="18" charset="0"/>
            </a:endParaRPr>
          </a:p>
          <a:p>
            <a:endParaRPr lang="en-GB" sz="2000" dirty="0">
              <a:latin typeface="Garamond" panose="02020404030301010803" pitchFamily="18" charset="0"/>
            </a:endParaRPr>
          </a:p>
          <a:p>
            <a:r>
              <a:rPr lang="en-GB" sz="2000" b="1" dirty="0">
                <a:latin typeface="Garamond" panose="02020404030301010803" pitchFamily="18" charset="0"/>
              </a:rPr>
              <a:t>Mechanism</a:t>
            </a:r>
          </a:p>
          <a:p>
            <a:endParaRPr lang="en-GB" sz="2000" b="1" dirty="0">
              <a:latin typeface="Garamond" panose="020204040303010108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Garamond" panose="02020404030301010803" pitchFamily="18" charset="0"/>
              </a:rPr>
              <a:t>SASL does not define the authentication method itself; it defines a </a:t>
            </a:r>
            <a:r>
              <a:rPr lang="en-GB" sz="2000" b="1" dirty="0">
                <a:latin typeface="Garamond" panose="02020404030301010803" pitchFamily="18" charset="0"/>
              </a:rPr>
              <a:t>negotiation process</a:t>
            </a:r>
            <a:r>
              <a:rPr lang="en-GB" sz="2000" dirty="0">
                <a:latin typeface="Garamond" panose="02020404030301010803" pitchFamily="18" charset="0"/>
              </a:rPr>
              <a:t> between the client and server.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Garamond" panose="020204040303010108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000" dirty="0">
                <a:latin typeface="Garamond" panose="02020404030301010803" pitchFamily="18" charset="0"/>
              </a:rPr>
              <a:t>They agree on a specific </a:t>
            </a:r>
            <a:r>
              <a:rPr lang="en-GB" sz="2000" b="1" dirty="0">
                <a:latin typeface="Garamond" panose="02020404030301010803" pitchFamily="18" charset="0"/>
              </a:rPr>
              <a:t>SASL Mechanism</a:t>
            </a:r>
            <a:r>
              <a:rPr lang="en-GB" sz="2000" dirty="0">
                <a:latin typeface="Garamond" panose="02020404030301010803" pitchFamily="18" charset="0"/>
              </a:rPr>
              <a:t> to use for the exchange of credentials, often involving cryptographic challenges.</a:t>
            </a:r>
          </a:p>
          <a:p>
            <a:endParaRPr lang="en-KE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694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24_ 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91" name="CustomShape 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3" name="Picture 4_ 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94" name="TextShape 1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Rectangle 94"/>
          <p:cNvSpPr/>
          <p:nvPr/>
        </p:nvSpPr>
        <p:spPr>
          <a:xfrm>
            <a:off x="580776" y="986040"/>
            <a:ext cx="7948247" cy="502930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By the end of this session, you will be able to:</a:t>
            </a:r>
            <a:br>
              <a:rPr sz="2000" dirty="0">
                <a:latin typeface="Garamond" panose="02020404030301010803" pitchFamily="18" charset="0"/>
              </a:rPr>
            </a:br>
            <a:endParaRPr lang="en-US" sz="2000" b="0" strike="noStrike" spc="-1" dirty="0">
              <a:latin typeface="Garamond" panose="02020404030301010803" pitchFamily="18" charset="0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Distinguish between authentication and authorization.</a:t>
            </a:r>
            <a:br>
              <a:rPr sz="2000" dirty="0">
                <a:latin typeface="Garamond" panose="02020404030301010803" pitchFamily="18" charset="0"/>
              </a:rPr>
            </a:b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</a:t>
            </a: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Explain common authentication factors and methods.</a:t>
            </a: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endParaRPr lang="en-US" sz="2000" spc="-1" dirty="0">
              <a:solidFill>
                <a:srgbClr val="000000"/>
              </a:solidFill>
              <a:latin typeface="Garamond" panose="02020404030301010803" pitchFamily="18" charset="0"/>
              <a:ea typeface="DejaVu Sans"/>
            </a:endParaRP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Explain the Authorization Models (How access is Decided)</a:t>
            </a: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endParaRPr lang="en-US" sz="2000" spc="-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GB" sz="2000" dirty="0">
                <a:latin typeface="Garamond" panose="02020404030301010803" pitchFamily="18" charset="0"/>
              </a:rPr>
              <a:t>Understand LDAP and Kerberos protocols and use cases</a:t>
            </a:r>
            <a:br>
              <a:rPr sz="2000" dirty="0">
                <a:latin typeface="Garamond" panose="02020404030301010803" pitchFamily="18" charset="0"/>
              </a:rPr>
            </a:b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</a:t>
            </a: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08240" algn="l"/>
              </a:tabLst>
            </a:pP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Identify the purpose and workings of key protocols like </a:t>
            </a:r>
            <a:r>
              <a:rPr lang="en-US" sz="2000" b="0" strike="noStrike" spc="-1" dirty="0" err="1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Oauth</a:t>
            </a: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, OIDC and SAML.</a:t>
            </a:r>
            <a:br>
              <a:rPr sz="2000" dirty="0">
                <a:latin typeface="Garamond" panose="02020404030301010803" pitchFamily="18" charset="0"/>
              </a:rPr>
            </a:b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</a:t>
            </a:r>
            <a:endParaRPr lang="en-US" sz="20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Picture 24_ 7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93" name="CustomShape 2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4" name="CustomShape 2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5" name="Picture 4_ 9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96" name="TextShape 12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Rectangle 196"/>
          <p:cNvSpPr/>
          <p:nvPr/>
        </p:nvSpPr>
        <p:spPr>
          <a:xfrm>
            <a:off x="450148" y="1184701"/>
            <a:ext cx="8209503" cy="489605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6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Kerberos</a:t>
            </a:r>
            <a:br>
              <a:rPr sz="2800" dirty="0">
                <a:latin typeface="Garamond" panose="02020404030301010803" pitchFamily="18" charset="0"/>
              </a:rPr>
            </a:br>
            <a:br>
              <a:rPr sz="2800" dirty="0">
                <a:latin typeface="Garamond" panose="02020404030301010803" pitchFamily="18" charset="0"/>
              </a:rPr>
            </a:br>
            <a:r>
              <a:rPr lang="en-US" sz="2000" b="1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What it is: </a:t>
            </a: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A network authentication protocol that uses "tickets" to allow nodes to prove their identity over a non-secure network.</a:t>
            </a: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r>
              <a:rPr lang="en-US" sz="2000" b="1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Its Role:</a:t>
            </a: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The "secure handshake" inside a trusted network. Provides Single Sign-On (SSO) for internal services.</a:t>
            </a: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000" b="1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How it works:</a:t>
            </a: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 The Key Distribution Center (KDC) issues time-limited tickets. No passwords are sent over the network.</a:t>
            </a:r>
            <a:endParaRPr lang="en-US" sz="20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24_ 14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188" name="CustomShape 3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3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90" name="Picture 4_ 16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91" name="TextShape 19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05338B-CA81-4168-A17E-64DB5AF9A499}"/>
              </a:ext>
            </a:extLst>
          </p:cNvPr>
          <p:cNvSpPr txBox="1"/>
          <p:nvPr/>
        </p:nvSpPr>
        <p:spPr>
          <a:xfrm>
            <a:off x="401370" y="479227"/>
            <a:ext cx="830706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Components of Kerberos</a:t>
            </a:r>
          </a:p>
          <a:p>
            <a:endParaRPr lang="en-GB" sz="2400" b="1" dirty="0">
              <a:latin typeface="Garamond" panose="02020404030301010803" pitchFamily="18" charset="0"/>
            </a:endParaRPr>
          </a:p>
          <a:p>
            <a:r>
              <a:rPr lang="en-GB" dirty="0">
                <a:latin typeface="Garamond" panose="02020404030301010803" pitchFamily="18" charset="0"/>
              </a:rPr>
              <a:t>Kerberos relies on three key components:</a:t>
            </a:r>
          </a:p>
          <a:p>
            <a:endParaRPr lang="en-GB" dirty="0">
              <a:latin typeface="Garamond" panose="02020404030301010803" pitchFamily="18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b="1" dirty="0">
                <a:latin typeface="Garamond" panose="02020404030301010803" pitchFamily="18" charset="0"/>
              </a:rPr>
              <a:t>Client (The Principal):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The user or application requesting access.</a:t>
            </a:r>
          </a:p>
          <a:p>
            <a:pPr lvl="1"/>
            <a:endParaRPr lang="en-GB" b="1" dirty="0">
              <a:latin typeface="Garamond" panose="02020404030301010803" pitchFamily="18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b="1" dirty="0">
                <a:latin typeface="Garamond" panose="02020404030301010803" pitchFamily="18" charset="0"/>
              </a:rPr>
              <a:t>Kerberos Distribution </a:t>
            </a:r>
            <a:r>
              <a:rPr lang="en-GB" b="1" dirty="0" err="1">
                <a:latin typeface="Garamond" panose="02020404030301010803" pitchFamily="18" charset="0"/>
              </a:rPr>
              <a:t>Center</a:t>
            </a:r>
            <a:r>
              <a:rPr lang="en-GB" b="1" dirty="0">
                <a:latin typeface="Garamond" panose="02020404030301010803" pitchFamily="18" charset="0"/>
              </a:rPr>
              <a:t> (KDC):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The user or application requesting access. It operates in two parts:</a:t>
            </a:r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b="1" dirty="0">
                <a:latin typeface="Garamond" panose="02020404030301010803" pitchFamily="18" charset="0"/>
              </a:rPr>
              <a:t>Authentication Service (AS):</a:t>
            </a:r>
            <a:r>
              <a:rPr lang="en-GB" dirty="0">
                <a:latin typeface="Garamond" panose="02020404030301010803" pitchFamily="18" charset="0"/>
              </a:rPr>
              <a:t> Verifies the user's password and issues the initial grant ticket (TGT).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b="1" dirty="0">
                <a:latin typeface="Garamond" panose="02020404030301010803" pitchFamily="18" charset="0"/>
              </a:rPr>
              <a:t>Ticket-Granting Service (TGS):</a:t>
            </a:r>
            <a:r>
              <a:rPr lang="en-GB" dirty="0">
                <a:latin typeface="Garamond" panose="02020404030301010803" pitchFamily="18" charset="0"/>
              </a:rPr>
              <a:t> Issues service tickets (ST) that allow access to specific application servers.</a:t>
            </a:r>
          </a:p>
          <a:p>
            <a:pPr lvl="2"/>
            <a:endParaRPr lang="en-GB" b="1" dirty="0">
              <a:latin typeface="Garamond" panose="02020404030301010803" pitchFamily="18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b="1" dirty="0">
                <a:latin typeface="Garamond" panose="02020404030301010803" pitchFamily="18" charset="0"/>
              </a:rPr>
              <a:t>Application Server (Service Server):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The resource (e.g., mail server, file share) the user wants to access. It trusts the KDC and validates the service tickets it receives.</a:t>
            </a:r>
            <a:endParaRPr lang="en-KE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571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24_ 28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17" name="CustomShape 63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64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19" name="Picture 4_ 3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20" name="TextShape 3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A2C8F4-4BBF-474B-AD6B-3B7AAA6278A7}"/>
              </a:ext>
            </a:extLst>
          </p:cNvPr>
          <p:cNvSpPr txBox="1"/>
          <p:nvPr/>
        </p:nvSpPr>
        <p:spPr>
          <a:xfrm>
            <a:off x="434340" y="1074420"/>
            <a:ext cx="83591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>
                <a:latin typeface="Garamond" panose="02020404030301010803" pitchFamily="18" charset="0"/>
              </a:rPr>
              <a:t>Initial Authentication (AS Request)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The client sends a request (with username) to the KDC's </a:t>
            </a:r>
            <a:r>
              <a:rPr lang="en-GB" b="1" dirty="0">
                <a:latin typeface="Garamond" panose="02020404030301010803" pitchFamily="18" charset="0"/>
              </a:rPr>
              <a:t>AS</a:t>
            </a:r>
            <a:r>
              <a:rPr lang="en-GB" dirty="0">
                <a:latin typeface="Garamond" panose="02020404030301010803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The AS verifies the user and issues a </a:t>
            </a:r>
            <a:r>
              <a:rPr lang="en-GB" b="1" dirty="0">
                <a:latin typeface="Garamond" panose="02020404030301010803" pitchFamily="18" charset="0"/>
              </a:rPr>
              <a:t>Ticket-Granting Ticket (TGT)</a:t>
            </a:r>
            <a:r>
              <a:rPr lang="en-GB" dirty="0">
                <a:latin typeface="Garamond" panose="02020404030301010803" pitchFamily="18" charset="0"/>
              </a:rPr>
              <a:t>, encrypted with the user's password hash.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latin typeface="Garamond" panose="020204040303010108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latin typeface="Garamond" panose="02020404030301010803" pitchFamily="18" charset="0"/>
              </a:rPr>
              <a:t>Authorization Request (TGS Request)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The client uses the TGT to request a </a:t>
            </a:r>
            <a:r>
              <a:rPr lang="en-GB" b="1" dirty="0">
                <a:latin typeface="Garamond" panose="02020404030301010803" pitchFamily="18" charset="0"/>
              </a:rPr>
              <a:t>Service Ticket (ST)</a:t>
            </a:r>
            <a:r>
              <a:rPr lang="en-GB" dirty="0">
                <a:latin typeface="Garamond" panose="02020404030301010803" pitchFamily="18" charset="0"/>
              </a:rPr>
              <a:t> from the KDC's </a:t>
            </a:r>
            <a:r>
              <a:rPr lang="en-GB" b="1" dirty="0">
                <a:latin typeface="Garamond" panose="02020404030301010803" pitchFamily="18" charset="0"/>
              </a:rPr>
              <a:t>TGS</a:t>
            </a:r>
            <a:r>
              <a:rPr lang="en-GB" dirty="0">
                <a:latin typeface="Garamond" panose="02020404030301010803" pitchFamily="18" charset="0"/>
              </a:rPr>
              <a:t> for a specific service (e.g., accessing a database).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latin typeface="Garamond" panose="020204040303010108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latin typeface="Garamond" panose="02020404030301010803" pitchFamily="18" charset="0"/>
              </a:rPr>
              <a:t>Service Access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The TGS issues the ST, which is then presented by the client to the </a:t>
            </a:r>
            <a:r>
              <a:rPr lang="en-GB" b="1" dirty="0">
                <a:latin typeface="Garamond" panose="02020404030301010803" pitchFamily="18" charset="0"/>
              </a:rPr>
              <a:t>Application Server</a:t>
            </a:r>
            <a:r>
              <a:rPr lang="en-GB" dirty="0">
                <a:latin typeface="Garamond" panose="02020404030301010803" pitchFamily="18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The Application Server verifies the ST (by checking a shared secret key with the KDC).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Access is granted.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Garamond" panose="02020404030301010803" pitchFamily="18" charset="0"/>
              </a:rPr>
              <a:t>Crucially: The user's password is only used once in step 1; all subsequent access uses the TGT.</a:t>
            </a:r>
            <a:endParaRPr lang="en-KE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579188-888F-4593-B59C-A4AA3AF5F8A0}"/>
              </a:ext>
            </a:extLst>
          </p:cNvPr>
          <p:cNvSpPr txBox="1"/>
          <p:nvPr/>
        </p:nvSpPr>
        <p:spPr>
          <a:xfrm>
            <a:off x="365760" y="190500"/>
            <a:ext cx="6164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The Authentication Flow</a:t>
            </a:r>
          </a:p>
        </p:txBody>
      </p:sp>
    </p:spTree>
    <p:extLst>
      <p:ext uri="{BB962C8B-B14F-4D97-AF65-F5344CB8AC3E}">
        <p14:creationId xmlns:p14="http://schemas.microsoft.com/office/powerpoint/2010/main" val="2296871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33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34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202" name="TextShape 18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3C134B-1163-496A-ADE9-0FE9DB5F4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829" y="132240"/>
            <a:ext cx="7133751" cy="5948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B0EB8C-D6DF-4F9C-8A04-FD65C99E0DC4}"/>
              </a:ext>
            </a:extLst>
          </p:cNvPr>
          <p:cNvSpPr txBox="1"/>
          <p:nvPr/>
        </p:nvSpPr>
        <p:spPr>
          <a:xfrm rot="16200000">
            <a:off x="-1446802" y="2737824"/>
            <a:ext cx="4391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7030A0"/>
                </a:solidFill>
                <a:latin typeface="Garamond" panose="02020404030301010803" pitchFamily="18" charset="0"/>
              </a:rPr>
              <a:t>The Authentication Flow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24_ 12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04" name="CustomShape 3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CustomShape 3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06" name="Picture 4_ 1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07" name="TextShape 17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Rectangle 207"/>
          <p:cNvSpPr/>
          <p:nvPr/>
        </p:nvSpPr>
        <p:spPr>
          <a:xfrm>
            <a:off x="1140840" y="1244820"/>
            <a:ext cx="6629040" cy="104754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6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Protocol Deep Dive: OAuth 2.0</a:t>
            </a:r>
            <a:br>
              <a:rPr lang="en-US" sz="36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US" sz="36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(The Delegation Protocol)</a:t>
            </a:r>
            <a:endParaRPr lang="en-US" sz="3600" b="0" strike="noStrike" spc="-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772463" y="3172821"/>
            <a:ext cx="7596554" cy="20172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000" b="0" strike="noStrike" spc="-1" dirty="0">
                <a:latin typeface="Garamond" panose="02020404030301010803" pitchFamily="18" charset="0"/>
              </a:rPr>
              <a:t>What is it: An authorization </a:t>
            </a:r>
            <a:r>
              <a:rPr lang="en-US" sz="2000" spc="-1" dirty="0">
                <a:latin typeface="Garamond" panose="02020404030301010803" pitchFamily="18" charset="0"/>
              </a:rPr>
              <a:t> </a:t>
            </a:r>
            <a:r>
              <a:rPr lang="en-US" sz="2000" b="1" strike="noStrike" spc="-1" dirty="0">
                <a:latin typeface="Garamond" panose="02020404030301010803" pitchFamily="18" charset="0"/>
              </a:rPr>
              <a:t>framework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, NOT an authentication protocol.</a:t>
            </a:r>
          </a:p>
          <a:p>
            <a:pPr algn="ctr">
              <a:lnSpc>
                <a:spcPct val="100000"/>
              </a:lnSpc>
              <a:buNone/>
            </a:pPr>
            <a:endParaRPr lang="en-GB" sz="2000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endParaRPr lang="en-GB" sz="2000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br>
              <a:rPr sz="2000" dirty="0">
                <a:latin typeface="Garamond" panose="02020404030301010803" pitchFamily="18" charset="0"/>
              </a:rPr>
            </a:br>
            <a:r>
              <a:rPr lang="en-US" sz="2000" b="0" strike="noStrike" spc="-1" dirty="0">
                <a:latin typeface="Garamond" panose="02020404030301010803" pitchFamily="18" charset="0"/>
              </a:rPr>
              <a:t>The Core Problem it Solves: "Secure Delegated Access.“</a:t>
            </a:r>
            <a:br>
              <a:rPr lang="en-US" sz="2000" b="0" strike="noStrike" spc="-1" dirty="0">
                <a:latin typeface="Garamond" panose="02020404030301010803" pitchFamily="18" charset="0"/>
              </a:rPr>
            </a:br>
            <a:endParaRPr lang="en-US" sz="20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7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CustomShape 18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24" name="Picture 4_ 7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25" name="TextShape 10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27" name="Picture 226"/>
          <p:cNvPicPr/>
          <p:nvPr/>
        </p:nvPicPr>
        <p:blipFill>
          <a:blip r:embed="rId3"/>
          <a:stretch/>
        </p:blipFill>
        <p:spPr>
          <a:xfrm>
            <a:off x="3768132" y="857520"/>
            <a:ext cx="5312148" cy="4508300"/>
          </a:xfrm>
          <a:prstGeom prst="rect">
            <a:avLst/>
          </a:prstGeom>
          <a:ln w="0">
            <a:noFill/>
          </a:ln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75CE7E3-780B-4EFE-A6FA-985522CF3E97}"/>
              </a:ext>
            </a:extLst>
          </p:cNvPr>
          <p:cNvSpPr/>
          <p:nvPr/>
        </p:nvSpPr>
        <p:spPr>
          <a:xfrm>
            <a:off x="150724" y="1266092"/>
            <a:ext cx="3456633" cy="4099728"/>
          </a:xfrm>
          <a:custGeom>
            <a:avLst/>
            <a:gdLst>
              <a:gd name="connsiteX0" fmla="*/ 0 w 3456633"/>
              <a:gd name="connsiteY0" fmla="*/ 576117 h 4099728"/>
              <a:gd name="connsiteX1" fmla="*/ 576117 w 3456633"/>
              <a:gd name="connsiteY1" fmla="*/ 0 h 4099728"/>
              <a:gd name="connsiteX2" fmla="*/ 2880516 w 3456633"/>
              <a:gd name="connsiteY2" fmla="*/ 0 h 4099728"/>
              <a:gd name="connsiteX3" fmla="*/ 3456633 w 3456633"/>
              <a:gd name="connsiteY3" fmla="*/ 576117 h 4099728"/>
              <a:gd name="connsiteX4" fmla="*/ 3456633 w 3456633"/>
              <a:gd name="connsiteY4" fmla="*/ 3523611 h 4099728"/>
              <a:gd name="connsiteX5" fmla="*/ 2880516 w 3456633"/>
              <a:gd name="connsiteY5" fmla="*/ 4099728 h 4099728"/>
              <a:gd name="connsiteX6" fmla="*/ 576117 w 3456633"/>
              <a:gd name="connsiteY6" fmla="*/ 4099728 h 4099728"/>
              <a:gd name="connsiteX7" fmla="*/ 0 w 3456633"/>
              <a:gd name="connsiteY7" fmla="*/ 3523611 h 4099728"/>
              <a:gd name="connsiteX8" fmla="*/ 0 w 3456633"/>
              <a:gd name="connsiteY8" fmla="*/ 576117 h 40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56633" h="4099728" fill="none" extrusionOk="0">
                <a:moveTo>
                  <a:pt x="0" y="576117"/>
                </a:moveTo>
                <a:cubicBezTo>
                  <a:pt x="2003" y="312154"/>
                  <a:pt x="286249" y="47517"/>
                  <a:pt x="576117" y="0"/>
                </a:cubicBezTo>
                <a:cubicBezTo>
                  <a:pt x="1612748" y="72427"/>
                  <a:pt x="2595728" y="61419"/>
                  <a:pt x="2880516" y="0"/>
                </a:cubicBezTo>
                <a:cubicBezTo>
                  <a:pt x="3192052" y="-45746"/>
                  <a:pt x="3398040" y="240213"/>
                  <a:pt x="3456633" y="576117"/>
                </a:cubicBezTo>
                <a:cubicBezTo>
                  <a:pt x="3557509" y="1151608"/>
                  <a:pt x="3349320" y="3135536"/>
                  <a:pt x="3456633" y="3523611"/>
                </a:cubicBezTo>
                <a:cubicBezTo>
                  <a:pt x="3460527" y="3822030"/>
                  <a:pt x="3193688" y="4094113"/>
                  <a:pt x="2880516" y="4099728"/>
                </a:cubicBezTo>
                <a:cubicBezTo>
                  <a:pt x="1781596" y="4129555"/>
                  <a:pt x="1012360" y="4020422"/>
                  <a:pt x="576117" y="4099728"/>
                </a:cubicBezTo>
                <a:cubicBezTo>
                  <a:pt x="298260" y="4095170"/>
                  <a:pt x="-48787" y="3851439"/>
                  <a:pt x="0" y="3523611"/>
                </a:cubicBezTo>
                <a:cubicBezTo>
                  <a:pt x="50037" y="2718687"/>
                  <a:pt x="770" y="1150834"/>
                  <a:pt x="0" y="576117"/>
                </a:cubicBezTo>
                <a:close/>
              </a:path>
              <a:path w="3456633" h="4099728" stroke="0" extrusionOk="0">
                <a:moveTo>
                  <a:pt x="0" y="576117"/>
                </a:moveTo>
                <a:cubicBezTo>
                  <a:pt x="10861" y="260896"/>
                  <a:pt x="262704" y="9933"/>
                  <a:pt x="576117" y="0"/>
                </a:cubicBezTo>
                <a:cubicBezTo>
                  <a:pt x="1511369" y="123000"/>
                  <a:pt x="2522424" y="-96860"/>
                  <a:pt x="2880516" y="0"/>
                </a:cubicBezTo>
                <a:cubicBezTo>
                  <a:pt x="3159511" y="-29865"/>
                  <a:pt x="3481680" y="207440"/>
                  <a:pt x="3456633" y="576117"/>
                </a:cubicBezTo>
                <a:cubicBezTo>
                  <a:pt x="3459806" y="1233001"/>
                  <a:pt x="3550900" y="2503627"/>
                  <a:pt x="3456633" y="3523611"/>
                </a:cubicBezTo>
                <a:cubicBezTo>
                  <a:pt x="3434808" y="3849699"/>
                  <a:pt x="3141829" y="4090421"/>
                  <a:pt x="2880516" y="4099728"/>
                </a:cubicBezTo>
                <a:cubicBezTo>
                  <a:pt x="2272816" y="3939021"/>
                  <a:pt x="1543842" y="4139395"/>
                  <a:pt x="576117" y="4099728"/>
                </a:cubicBezTo>
                <a:cubicBezTo>
                  <a:pt x="212359" y="4090523"/>
                  <a:pt x="-53360" y="3817618"/>
                  <a:pt x="0" y="3523611"/>
                </a:cubicBezTo>
                <a:cubicBezTo>
                  <a:pt x="32216" y="2812861"/>
                  <a:pt x="57206" y="1159505"/>
                  <a:pt x="0" y="576117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852854689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br>
              <a:rPr lang="en-GB" sz="18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br>
              <a:rPr lang="en-GB" sz="18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GB" sz="2100" b="0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"OAuth is everywhere!!!</a:t>
            </a:r>
            <a:br>
              <a:rPr lang="en-GB" sz="18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br>
              <a:rPr lang="en-GB" sz="18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br>
              <a:rPr lang="en-GB" sz="18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br>
              <a:rPr lang="en-GB" sz="18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GB" sz="1800" b="0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 But crucially, it's about </a:t>
            </a:r>
            <a:r>
              <a:rPr lang="en-GB" sz="18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authorization</a:t>
            </a:r>
            <a:r>
              <a:rPr lang="en-GB" sz="1800" b="0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—it doesn't tell the app who the user is, just that they have permission to do something."</a:t>
            </a:r>
          </a:p>
          <a:p>
            <a:pPr algn="ctr"/>
            <a:endParaRPr lang="en-KE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Picture 24_ 29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50" name="CustomShape 6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6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52" name="Picture 4_ 3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53" name="TextShape 34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B05F31-2DCA-4D73-A0DF-F938B932FC09}"/>
              </a:ext>
            </a:extLst>
          </p:cNvPr>
          <p:cNvSpPr txBox="1"/>
          <p:nvPr/>
        </p:nvSpPr>
        <p:spPr>
          <a:xfrm>
            <a:off x="852181" y="2254984"/>
            <a:ext cx="73070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buNone/>
            </a:pPr>
            <a:endParaRPr lang="en-US" sz="2000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000" b="0" strike="noStrike" spc="-1" dirty="0">
                <a:latin typeface="Garamond" panose="02020404030301010803" pitchFamily="18" charset="0"/>
              </a:rPr>
              <a:t>Imagine attending an event/conference, you are tagged with a wristband, there are different zones/rooms </a:t>
            </a:r>
            <a:r>
              <a:rPr lang="en-US" sz="2000" spc="-1" dirty="0">
                <a:latin typeface="Garamond" panose="02020404030301010803" pitchFamily="18" charset="0"/>
              </a:rPr>
              <a:t>and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you can only access those that you allowed.</a:t>
            </a:r>
          </a:p>
          <a:p>
            <a:endParaRPr lang="en-KE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E4D458-A920-470B-98F4-74F4DA0C6BD8}"/>
              </a:ext>
            </a:extLst>
          </p:cNvPr>
          <p:cNvSpPr txBox="1"/>
          <p:nvPr/>
        </p:nvSpPr>
        <p:spPr>
          <a:xfrm>
            <a:off x="589838" y="1727799"/>
            <a:ext cx="4672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trike="noStrike" spc="-1" dirty="0">
                <a:latin typeface="Garamond" panose="02020404030301010803" pitchFamily="18" charset="0"/>
              </a:rPr>
              <a:t>Analogy:</a:t>
            </a:r>
            <a:endParaRPr lang="en-KE" sz="2400" dirty="0"/>
          </a:p>
        </p:txBody>
      </p:sp>
    </p:spTree>
    <p:extLst>
      <p:ext uri="{BB962C8B-B14F-4D97-AF65-F5344CB8AC3E}">
        <p14:creationId xmlns:p14="http://schemas.microsoft.com/office/powerpoint/2010/main" val="13770078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9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20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13" name="Picture 4_ 8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14" name="TextShape 11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Rectangle 214"/>
          <p:cNvSpPr/>
          <p:nvPr/>
        </p:nvSpPr>
        <p:spPr>
          <a:xfrm>
            <a:off x="236289" y="364770"/>
            <a:ext cx="5923722" cy="4894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OAuth 2.0 Authorization Code Flow: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B3A6FF-3771-42FA-8E9D-8F55110EB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56" y="854190"/>
            <a:ext cx="7593417" cy="5447451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63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64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19" name="Picture 4_ 30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20" name="TextShape 3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2572FEF-0EF7-436D-A58B-474A8DF714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200174"/>
              </p:ext>
            </p:extLst>
          </p:nvPr>
        </p:nvGraphicFramePr>
        <p:xfrm>
          <a:off x="0" y="881745"/>
          <a:ext cx="9144001" cy="509423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10637">
                  <a:extLst>
                    <a:ext uri="{9D8B030D-6E8A-4147-A177-3AD203B41FA5}">
                      <a16:colId xmlns:a16="http://schemas.microsoft.com/office/drawing/2014/main" val="1552686847"/>
                    </a:ext>
                  </a:extLst>
                </a:gridCol>
                <a:gridCol w="3064748">
                  <a:extLst>
                    <a:ext uri="{9D8B030D-6E8A-4147-A177-3AD203B41FA5}">
                      <a16:colId xmlns:a16="http://schemas.microsoft.com/office/drawing/2014/main" val="383359702"/>
                    </a:ext>
                  </a:extLst>
                </a:gridCol>
                <a:gridCol w="3868616">
                  <a:extLst>
                    <a:ext uri="{9D8B030D-6E8A-4147-A177-3AD203B41FA5}">
                      <a16:colId xmlns:a16="http://schemas.microsoft.com/office/drawing/2014/main" val="233520565"/>
                    </a:ext>
                  </a:extLst>
                </a:gridCol>
              </a:tblGrid>
              <a:tr h="571858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Garamond" panose="02020404030301010803" pitchFamily="18" charset="0"/>
                        </a:rPr>
                        <a:t>Component</a:t>
                      </a:r>
                      <a:endParaRPr lang="en-KE" sz="18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Garamond" panose="02020404030301010803" pitchFamily="18" charset="0"/>
                        </a:rPr>
                        <a:t>Real life analogy</a:t>
                      </a:r>
                      <a:endParaRPr lang="en-KE" sz="18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>
                          <a:latin typeface="Garamond" panose="02020404030301010803" pitchFamily="18" charset="0"/>
                        </a:rPr>
                        <a:t>Oauth</a:t>
                      </a:r>
                      <a:r>
                        <a:rPr lang="en-GB" sz="1800" dirty="0">
                          <a:latin typeface="Garamond" panose="02020404030301010803" pitchFamily="18" charset="0"/>
                        </a:rPr>
                        <a:t> 2.0 equivalent/ What it does</a:t>
                      </a:r>
                      <a:endParaRPr lang="en-KE" sz="18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72501"/>
                  </a:ext>
                </a:extLst>
              </a:tr>
              <a:tr h="79821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Resource Owner (User)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You, the concert attendee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The person who owns the resource and can grant an app permission to act on their behalf.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389044"/>
                  </a:ext>
                </a:extLst>
              </a:tr>
              <a:tr h="57185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Authorization Server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Ticket booth/organizer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Authenticates the user and issues tokens (access, refresh).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128205"/>
                  </a:ext>
                </a:extLst>
              </a:tr>
              <a:tr h="78227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Access Token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Band/Badge that says which zones/rooms you can access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Short-lived credential presented to the resource server to authorize API calls.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057768"/>
                  </a:ext>
                </a:extLst>
              </a:tr>
              <a:tr h="79821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Scopes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The zones you band/badge allows.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The specific permissions the token is granted (e.g., </a:t>
                      </a:r>
                      <a:r>
                        <a:rPr lang="en-GB" sz="1100" dirty="0" err="1">
                          <a:latin typeface="Cascadia Mono Light" panose="020B0609020000020004" pitchFamily="49" charset="0"/>
                          <a:cs typeface="Cascadia Mono Light" panose="020B0609020000020004" pitchFamily="49" charset="0"/>
                        </a:rPr>
                        <a:t>read:contacts</a:t>
                      </a:r>
                      <a:r>
                        <a:rPr lang="en-GB" sz="1600" dirty="0">
                          <a:latin typeface="Cascadia Mono Light" panose="020B0609020000020004" pitchFamily="49" charset="0"/>
                          <a:cs typeface="Cascadia Mono Light" panose="020B0609020000020004" pitchFamily="49" charset="0"/>
                        </a:rPr>
                        <a:t> </a:t>
                      </a:r>
                      <a:r>
                        <a:rPr lang="en-GB" sz="1600" dirty="0">
                          <a:latin typeface="Garamond" panose="02020404030301010803" pitchFamily="18" charset="0"/>
                        </a:rPr>
                        <a:t>or </a:t>
                      </a:r>
                      <a:r>
                        <a:rPr lang="en-GB" sz="1100" dirty="0" err="1">
                          <a:latin typeface="Cascadia Mono Light" panose="020B0609020000020004" pitchFamily="49" charset="0"/>
                          <a:cs typeface="Cascadia Mono Light" panose="020B0609020000020004" pitchFamily="49" charset="0"/>
                        </a:rPr>
                        <a:t>post:photos</a:t>
                      </a:r>
                      <a:r>
                        <a:rPr lang="en-GB" sz="1600" dirty="0">
                          <a:latin typeface="Garamond" panose="02020404030301010803" pitchFamily="18" charset="0"/>
                        </a:rPr>
                        <a:t>).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49809"/>
                  </a:ext>
                </a:extLst>
              </a:tr>
              <a:tr h="78227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Resource Server(API)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Security guard at each room/zone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Hosts the protected resource and enforces access based on presented tokens.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880198"/>
                  </a:ext>
                </a:extLst>
              </a:tr>
              <a:tr h="78227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Client Application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Friend who asks the ticket booth to get you access to a room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Garamond" panose="02020404030301010803" pitchFamily="18" charset="0"/>
                        </a:rPr>
                        <a:t>The application that requests authorization and uses tokens to access resources.</a:t>
                      </a:r>
                      <a:endParaRPr lang="en-KE" sz="160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51454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Picture 24_ 16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29" name="CustomShape 39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40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31" name="Picture 4_ 18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32" name="TextShape 21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Rectangle 232"/>
          <p:cNvSpPr/>
          <p:nvPr/>
        </p:nvSpPr>
        <p:spPr>
          <a:xfrm>
            <a:off x="854106" y="1143000"/>
            <a:ext cx="7433268" cy="13389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Protocol Deep Dive: OpenID Connect (OIDC)</a:t>
            </a:r>
            <a:br>
              <a:rPr lang="en-US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US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(The Identity Layer)</a:t>
            </a:r>
            <a:endParaRPr lang="en-US" sz="2800" b="0" strike="noStrike" spc="-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234" name="Rectangle 233"/>
          <p:cNvSpPr/>
          <p:nvPr/>
        </p:nvSpPr>
        <p:spPr>
          <a:xfrm>
            <a:off x="545605" y="3014505"/>
            <a:ext cx="8018589" cy="246236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000" b="1" strike="noStrike" spc="-1" dirty="0">
                <a:latin typeface="Garamond" panose="02020404030301010803" pitchFamily="18" charset="0"/>
              </a:rPr>
              <a:t>What it is: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A simple authentication protocol built on top of OAuth 2.0.</a:t>
            </a: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r>
              <a:rPr lang="en-US" sz="2000" b="1" strike="noStrike" spc="-1" dirty="0">
                <a:latin typeface="Garamond" panose="02020404030301010803" pitchFamily="18" charset="0"/>
              </a:rPr>
              <a:t>The Core Problem it Solves: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"Prove that </a:t>
            </a:r>
            <a:r>
              <a:rPr lang="en-US" sz="2000" spc="-1" dirty="0">
                <a:latin typeface="Garamond" panose="02020404030301010803" pitchFamily="18" charset="0"/>
              </a:rPr>
              <a:t>you are 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who you say you are."</a:t>
            </a:r>
            <a:br>
              <a:rPr sz="2000" dirty="0">
                <a:latin typeface="Garamond" panose="02020404030301010803" pitchFamily="18" charset="0"/>
              </a:rPr>
            </a:br>
            <a:endParaRPr lang="en-US" sz="20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icture 24"/>
          <p:cNvSpPr/>
          <p:nvPr/>
        </p:nvSpPr>
        <p:spPr>
          <a:xfrm>
            <a:off x="1456742" y="710820"/>
            <a:ext cx="5455440" cy="543636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 anchorCtr="1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US" sz="2200" b="0" strike="noStrike" spc="-1" dirty="0">
              <a:latin typeface="Garamond" panose="02020404030301010803" pitchFamily="18" charset="0"/>
            </a:endParaRPr>
          </a:p>
        </p:txBody>
      </p:sp>
      <p:sp>
        <p:nvSpPr>
          <p:cNvPr id="97" name="CustomShape 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8" name="CustomShape 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99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00" name="TextShape 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775E77-EC92-4A5B-8AF2-215D06CEC6D0}"/>
              </a:ext>
            </a:extLst>
          </p:cNvPr>
          <p:cNvSpPr txBox="1"/>
          <p:nvPr/>
        </p:nvSpPr>
        <p:spPr>
          <a:xfrm>
            <a:off x="525511" y="1150004"/>
            <a:ext cx="805877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150000"/>
              </a:lnSpc>
              <a:tabLst>
                <a:tab pos="408240" algn="l"/>
              </a:tabLst>
            </a:pPr>
            <a:r>
              <a:rPr lang="en-GB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Core Concepts:</a:t>
            </a:r>
            <a:br>
              <a:rPr lang="en-GB" sz="24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br>
              <a:rPr lang="en-GB" sz="1600" dirty="0">
                <a:latin typeface="Garamond" panose="02020404030301010803" pitchFamily="18" charset="0"/>
              </a:rPr>
            </a:br>
            <a:r>
              <a:rPr lang="en-GB" sz="200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Identity</a:t>
            </a:r>
            <a:br>
              <a:rPr lang="en-GB" sz="2000" dirty="0">
                <a:latin typeface="Garamond" panose="02020404030301010803" pitchFamily="18" charset="0"/>
              </a:rPr>
            </a:br>
            <a:r>
              <a:rPr lang="en-GB" sz="200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Authentication</a:t>
            </a:r>
            <a:br>
              <a:rPr lang="en-GB" sz="2000" dirty="0">
                <a:latin typeface="Garamond" panose="02020404030301010803" pitchFamily="18" charset="0"/>
              </a:rPr>
            </a:br>
            <a:r>
              <a:rPr lang="en-GB" sz="200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Authorization</a:t>
            </a:r>
            <a:br>
              <a:rPr lang="en-GB" sz="2000" dirty="0">
                <a:latin typeface="Garamond" panose="02020404030301010803" pitchFamily="18" charset="0"/>
              </a:rPr>
            </a:br>
            <a:r>
              <a:rPr lang="en-GB" sz="200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Accountability</a:t>
            </a:r>
            <a:endParaRPr lang="en-GB" sz="200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GB" sz="16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GB" sz="16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GB" sz="16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GB" sz="2000" b="1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(The AAA Model)</a:t>
            </a:r>
            <a:endParaRPr lang="en-GB" sz="2000" b="0" strike="noStrike" spc="-1" dirty="0">
              <a:latin typeface="Garamond" panose="02020404030301010803" pitchFamily="18" charset="0"/>
            </a:endParaRPr>
          </a:p>
          <a:p>
            <a:endParaRPr lang="en-KE" sz="2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Picture 24_ 18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36" name="CustomShape 43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44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38" name="Picture 4_ 20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39" name="TextShape 2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Rectangle 239"/>
          <p:cNvSpPr/>
          <p:nvPr/>
        </p:nvSpPr>
        <p:spPr>
          <a:xfrm>
            <a:off x="457200" y="914400"/>
            <a:ext cx="8229240" cy="5231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br>
              <a:rPr sz="2400" dirty="0">
                <a:latin typeface="Garamond" panose="02020404030301010803" pitchFamily="18" charset="0"/>
              </a:rPr>
            </a:br>
            <a:r>
              <a:rPr lang="en-US" sz="32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How it works:</a:t>
            </a:r>
            <a:br>
              <a:rPr sz="28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r>
              <a:rPr lang="en-US" sz="2000" b="0" strike="noStrike" spc="-1" dirty="0">
                <a:latin typeface="Garamond" panose="02020404030301010803" pitchFamily="18" charset="0"/>
              </a:rPr>
              <a:t>It adds an </a:t>
            </a:r>
            <a:r>
              <a:rPr lang="en-US" sz="2000" b="1" strike="noStrike" spc="-1" dirty="0">
                <a:latin typeface="Garamond" panose="02020404030301010803" pitchFamily="18" charset="0"/>
              </a:rPr>
              <a:t>ID Token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to the OAuth flow.</a:t>
            </a: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000" b="0" strike="noStrike" spc="-1" dirty="0">
                <a:latin typeface="Garamond" panose="02020404030301010803" pitchFamily="18" charset="0"/>
              </a:rPr>
              <a:t>This ID Token is a JSON Web Token (JWT) containing verifiable claims about the user's identity (name, email, etc.).</a:t>
            </a: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br>
              <a:rPr sz="2000" dirty="0">
                <a:latin typeface="Garamond" panose="02020404030301010803" pitchFamily="18" charset="0"/>
              </a:rPr>
            </a:br>
            <a:endParaRPr lang="en-US" sz="20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2000" b="1" strike="noStrike" spc="-1" dirty="0">
                <a:latin typeface="Garamond" panose="02020404030301010803" pitchFamily="18" charset="0"/>
              </a:rPr>
              <a:t>OAuth 2.0 + Identity Info = OpenID Connect.</a:t>
            </a:r>
            <a:endParaRPr lang="en-US" sz="20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Picture 24_ 29" descr="KENET-Watermark.png"/>
          <p:cNvPicPr/>
          <p:nvPr/>
        </p:nvPicPr>
        <p:blipFill>
          <a:blip r:embed="rId2"/>
          <a:stretch/>
        </p:blipFill>
        <p:spPr>
          <a:xfrm>
            <a:off x="1496936" y="781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50" name="CustomShape 6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6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52" name="Picture 4_ 3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53" name="TextShape 34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3862E4-F72C-411B-9E96-B7EFE3128C21}"/>
              </a:ext>
            </a:extLst>
          </p:cNvPr>
          <p:cNvSpPr txBox="1"/>
          <p:nvPr/>
        </p:nvSpPr>
        <p:spPr>
          <a:xfrm>
            <a:off x="951193" y="1536174"/>
            <a:ext cx="72390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trike="noStrike" spc="-1" dirty="0">
                <a:latin typeface="Garamond" panose="02020404030301010803" pitchFamily="18" charset="0"/>
              </a:rPr>
              <a:t>Analogy: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Imagine you are checking in at a large hotel, with a central </a:t>
            </a:r>
            <a:r>
              <a:rPr lang="en-US" sz="2000" b="1" strike="noStrike" spc="-1" dirty="0">
                <a:latin typeface="Garamond" panose="02020404030301010803" pitchFamily="18" charset="0"/>
              </a:rPr>
              <a:t>Identity Office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where you validate who you are.</a:t>
            </a:r>
          </a:p>
          <a:p>
            <a:pPr algn="ctr"/>
            <a:endParaRPr lang="en-US" sz="2000" spc="-1" dirty="0">
              <a:latin typeface="Garamond" panose="02020404030301010803" pitchFamily="18" charset="0"/>
            </a:endParaRPr>
          </a:p>
          <a:p>
            <a:pPr algn="ctr"/>
            <a:endParaRPr lang="en-US" sz="2000" spc="-1" dirty="0">
              <a:latin typeface="Garamond" panose="02020404030301010803" pitchFamily="18" charset="0"/>
            </a:endParaRPr>
          </a:p>
          <a:p>
            <a:pPr algn="ctr"/>
            <a:endParaRPr lang="en-US" sz="2000" spc="-1" dirty="0">
              <a:latin typeface="Garamond" panose="02020404030301010803" pitchFamily="18" charset="0"/>
            </a:endParaRPr>
          </a:p>
          <a:p>
            <a:pPr algn="ctr"/>
            <a:r>
              <a:rPr lang="en-US" sz="2000" spc="-1" dirty="0">
                <a:latin typeface="Garamond" panose="02020404030301010803" pitchFamily="18" charset="0"/>
              </a:rPr>
              <a:t>You will receive a signed </a:t>
            </a:r>
            <a:r>
              <a:rPr lang="en-US" sz="2000" b="1" spc="-1" dirty="0">
                <a:latin typeface="Garamond" panose="02020404030301010803" pitchFamily="18" charset="0"/>
              </a:rPr>
              <a:t>Digital Guest Profile </a:t>
            </a:r>
            <a:r>
              <a:rPr lang="en-US" sz="2000" spc="-1" dirty="0">
                <a:latin typeface="Garamond" panose="02020404030301010803" pitchFamily="18" charset="0"/>
              </a:rPr>
              <a:t>(</a:t>
            </a:r>
            <a:r>
              <a:rPr lang="en-US" sz="2000" b="1" spc="-1" dirty="0">
                <a:latin typeface="Garamond" panose="02020404030301010803" pitchFamily="18" charset="0"/>
              </a:rPr>
              <a:t>ID Token</a:t>
            </a:r>
            <a:r>
              <a:rPr lang="en-US" sz="2000" spc="-1" dirty="0">
                <a:latin typeface="Garamond" panose="02020404030301010803" pitchFamily="18" charset="0"/>
              </a:rPr>
              <a:t>) and a specialized </a:t>
            </a:r>
            <a:r>
              <a:rPr lang="en-US" sz="2000" b="1" spc="-1" dirty="0">
                <a:latin typeface="Garamond" panose="02020404030301010803" pitchFamily="18" charset="0"/>
              </a:rPr>
              <a:t>Key Card</a:t>
            </a:r>
            <a:r>
              <a:rPr lang="en-US" sz="2000" spc="-1" dirty="0">
                <a:latin typeface="Garamond" panose="02020404030301010803" pitchFamily="18" charset="0"/>
              </a:rPr>
              <a:t> (</a:t>
            </a:r>
            <a:r>
              <a:rPr lang="en-US" sz="2000" b="1" spc="-1" dirty="0">
                <a:latin typeface="Garamond" panose="02020404030301010803" pitchFamily="18" charset="0"/>
              </a:rPr>
              <a:t>Access Token</a:t>
            </a:r>
            <a:r>
              <a:rPr lang="en-US" sz="2000" spc="-1" dirty="0">
                <a:latin typeface="Garamond" panose="02020404030301010803" pitchFamily="18" charset="0"/>
              </a:rPr>
              <a:t>).</a:t>
            </a:r>
          </a:p>
          <a:p>
            <a:pPr algn="ctr"/>
            <a:endParaRPr lang="en-US" sz="2000" spc="-1" dirty="0">
              <a:latin typeface="Garamond" panose="02020404030301010803" pitchFamily="18" charset="0"/>
            </a:endParaRPr>
          </a:p>
          <a:p>
            <a:pPr algn="ctr"/>
            <a:endParaRPr lang="en-US" sz="2000" spc="-1" dirty="0">
              <a:latin typeface="Garamond" panose="02020404030301010803" pitchFamily="18" charset="0"/>
            </a:endParaRPr>
          </a:p>
          <a:p>
            <a:pPr algn="ctr"/>
            <a:endParaRPr lang="en-US" sz="2000" spc="-1" dirty="0">
              <a:latin typeface="Garamond" panose="02020404030301010803" pitchFamily="18" charset="0"/>
            </a:endParaRPr>
          </a:p>
          <a:p>
            <a:pPr algn="ctr"/>
            <a:r>
              <a:rPr lang="en-US" sz="2000" spc="-1" dirty="0">
                <a:latin typeface="Garamond" panose="02020404030301010803" pitchFamily="18" charset="0"/>
              </a:rPr>
              <a:t>The Key Card is then used to grant resource access, separating identity confirmation from resource utilization.</a:t>
            </a:r>
            <a:endParaRPr lang="en-KE" sz="2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6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6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979554F-5B61-4614-A90E-8E394651FDF3}"/>
              </a:ext>
            </a:extLst>
          </p:cNvPr>
          <p:cNvSpPr/>
          <p:nvPr/>
        </p:nvSpPr>
        <p:spPr>
          <a:xfrm>
            <a:off x="6694281" y="672995"/>
            <a:ext cx="2431359" cy="366628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OpenID Connect Provider</a:t>
            </a:r>
            <a:endParaRPr lang="en-KE" sz="14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222DFDD-F238-4A88-856D-F8DF4790D546}"/>
              </a:ext>
            </a:extLst>
          </p:cNvPr>
          <p:cNvSpPr/>
          <p:nvPr/>
        </p:nvSpPr>
        <p:spPr>
          <a:xfrm>
            <a:off x="174895" y="662858"/>
            <a:ext cx="1607394" cy="366628"/>
          </a:xfrm>
          <a:prstGeom prst="round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User</a:t>
            </a:r>
            <a:endParaRPr lang="en-KE" sz="16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A7DD179-422C-46E0-82EC-832884AF6A1E}"/>
              </a:ext>
            </a:extLst>
          </p:cNvPr>
          <p:cNvSpPr/>
          <p:nvPr/>
        </p:nvSpPr>
        <p:spPr>
          <a:xfrm>
            <a:off x="3290744" y="660092"/>
            <a:ext cx="2325995" cy="366628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Web Service</a:t>
            </a:r>
            <a:endParaRPr lang="en-KE" sz="16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706E79E-6976-4A43-BD67-31F71D27D4C0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978592" y="1029486"/>
            <a:ext cx="0" cy="5400000"/>
          </a:xfrm>
          <a:prstGeom prst="line">
            <a:avLst/>
          </a:prstGeom>
          <a:ln w="762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93A24F-4B00-4288-8509-EA38CEFC48CA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4453742" y="1026720"/>
            <a:ext cx="27561" cy="5400000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C9FE876-DF8D-4C6F-AF76-8ADF7C290B98}"/>
              </a:ext>
            </a:extLst>
          </p:cNvPr>
          <p:cNvCxnSpPr>
            <a:cxnSpLocks/>
            <a:stCxn id="4" idx="2"/>
            <a:endCxn id="4" idx="2"/>
          </p:cNvCxnSpPr>
          <p:nvPr/>
        </p:nvCxnSpPr>
        <p:spPr>
          <a:xfrm>
            <a:off x="7909961" y="103962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9AAC5AE-6C45-43D2-98F5-6A49EC9F822F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7909961" y="1039623"/>
            <a:ext cx="0" cy="5089872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B480273-EBFF-4944-99CE-01E73CD57ED0}"/>
              </a:ext>
            </a:extLst>
          </p:cNvPr>
          <p:cNvCxnSpPr>
            <a:cxnSpLocks/>
          </p:cNvCxnSpPr>
          <p:nvPr/>
        </p:nvCxnSpPr>
        <p:spPr>
          <a:xfrm>
            <a:off x="978592" y="1444017"/>
            <a:ext cx="347514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Connector: Elbow 288">
            <a:extLst>
              <a:ext uri="{FF2B5EF4-FFF2-40B4-BE49-F238E27FC236}">
                <a16:creationId xmlns:a16="http://schemas.microsoft.com/office/drawing/2014/main" id="{6E940E19-12A8-4990-8A0D-6DC98C19060F}"/>
              </a:ext>
            </a:extLst>
          </p:cNvPr>
          <p:cNvCxnSpPr>
            <a:cxnSpLocks/>
          </p:cNvCxnSpPr>
          <p:nvPr/>
        </p:nvCxnSpPr>
        <p:spPr>
          <a:xfrm>
            <a:off x="978603" y="1980174"/>
            <a:ext cx="6895894" cy="280784"/>
          </a:xfrm>
          <a:prstGeom prst="bentConnector3">
            <a:avLst>
              <a:gd name="adj1" fmla="val -2895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02AA7F9A-0ACF-41A2-B745-5E7BE2DB4EAF}"/>
              </a:ext>
            </a:extLst>
          </p:cNvPr>
          <p:cNvCxnSpPr/>
          <p:nvPr/>
        </p:nvCxnSpPr>
        <p:spPr>
          <a:xfrm>
            <a:off x="978597" y="1980174"/>
            <a:ext cx="347514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Connector: Elbow 298">
            <a:extLst>
              <a:ext uri="{FF2B5EF4-FFF2-40B4-BE49-F238E27FC236}">
                <a16:creationId xmlns:a16="http://schemas.microsoft.com/office/drawing/2014/main" id="{5533C28B-4733-45DB-91BB-54FA4F99970E}"/>
              </a:ext>
            </a:extLst>
          </p:cNvPr>
          <p:cNvCxnSpPr>
            <a:cxnSpLocks/>
          </p:cNvCxnSpPr>
          <p:nvPr/>
        </p:nvCxnSpPr>
        <p:spPr>
          <a:xfrm>
            <a:off x="978592" y="2740608"/>
            <a:ext cx="6886441" cy="191886"/>
          </a:xfrm>
          <a:prstGeom prst="bentConnector3">
            <a:avLst>
              <a:gd name="adj1" fmla="val -282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>
            <a:extLst>
              <a:ext uri="{FF2B5EF4-FFF2-40B4-BE49-F238E27FC236}">
                <a16:creationId xmlns:a16="http://schemas.microsoft.com/office/drawing/2014/main" id="{22220773-D3AE-43EB-A6E1-A678FF1D8BBC}"/>
              </a:ext>
            </a:extLst>
          </p:cNvPr>
          <p:cNvCxnSpPr>
            <a:cxnSpLocks/>
          </p:cNvCxnSpPr>
          <p:nvPr/>
        </p:nvCxnSpPr>
        <p:spPr>
          <a:xfrm>
            <a:off x="978592" y="2740608"/>
            <a:ext cx="688644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TextBox 310">
            <a:extLst>
              <a:ext uri="{FF2B5EF4-FFF2-40B4-BE49-F238E27FC236}">
                <a16:creationId xmlns:a16="http://schemas.microsoft.com/office/drawing/2014/main" id="{0C487DB1-35D3-47C0-AA23-50EC94C667AD}"/>
              </a:ext>
            </a:extLst>
          </p:cNvPr>
          <p:cNvSpPr txBox="1"/>
          <p:nvPr/>
        </p:nvSpPr>
        <p:spPr>
          <a:xfrm>
            <a:off x="1821044" y="1182407"/>
            <a:ext cx="14697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Access application</a:t>
            </a:r>
            <a:endParaRPr lang="en-KE" sz="1100" b="1" dirty="0"/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5708051A-6192-4DF4-A732-AD2AC1FC8614}"/>
              </a:ext>
            </a:extLst>
          </p:cNvPr>
          <p:cNvSpPr txBox="1"/>
          <p:nvPr/>
        </p:nvSpPr>
        <p:spPr>
          <a:xfrm>
            <a:off x="978582" y="1723610"/>
            <a:ext cx="3475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Relying Party redirects to authorization endpoint</a:t>
            </a:r>
            <a:endParaRPr lang="en-KE" sz="1100" b="1" dirty="0"/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43D022C6-0575-43F4-86D3-264E622CB8B7}"/>
              </a:ext>
            </a:extLst>
          </p:cNvPr>
          <p:cNvSpPr txBox="1"/>
          <p:nvPr/>
        </p:nvSpPr>
        <p:spPr>
          <a:xfrm>
            <a:off x="1075246" y="2494525"/>
            <a:ext cx="32670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End-User is requested to authenticate</a:t>
            </a:r>
            <a:endParaRPr lang="en-KE" sz="1100" b="1" dirty="0"/>
          </a:p>
        </p:txBody>
      </p:sp>
      <p:cxnSp>
        <p:nvCxnSpPr>
          <p:cNvPr id="315" name="Connector: Elbow 314">
            <a:extLst>
              <a:ext uri="{FF2B5EF4-FFF2-40B4-BE49-F238E27FC236}">
                <a16:creationId xmlns:a16="http://schemas.microsoft.com/office/drawing/2014/main" id="{F4E9E0F7-9EB5-455F-BA3E-D2AEA92F2227}"/>
              </a:ext>
            </a:extLst>
          </p:cNvPr>
          <p:cNvCxnSpPr>
            <a:cxnSpLocks/>
          </p:cNvCxnSpPr>
          <p:nvPr/>
        </p:nvCxnSpPr>
        <p:spPr>
          <a:xfrm rot="10800000" flipV="1">
            <a:off x="4453741" y="3456854"/>
            <a:ext cx="3420756" cy="223701"/>
          </a:xfrm>
          <a:prstGeom prst="bentConnector3">
            <a:avLst>
              <a:gd name="adj1" fmla="val 207448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TextBox 322">
            <a:extLst>
              <a:ext uri="{FF2B5EF4-FFF2-40B4-BE49-F238E27FC236}">
                <a16:creationId xmlns:a16="http://schemas.microsoft.com/office/drawing/2014/main" id="{B427F608-6BBA-41B6-907E-CFA6894F3A1F}"/>
              </a:ext>
            </a:extLst>
          </p:cNvPr>
          <p:cNvSpPr txBox="1"/>
          <p:nvPr/>
        </p:nvSpPr>
        <p:spPr>
          <a:xfrm>
            <a:off x="959659" y="3180117"/>
            <a:ext cx="43763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Credentials are verified and redirected with authorization code</a:t>
            </a:r>
            <a:endParaRPr lang="en-KE" sz="1100" b="1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023A3B6-FB6B-448B-B52C-BB3FCA5C66B5}"/>
              </a:ext>
            </a:extLst>
          </p:cNvPr>
          <p:cNvCxnSpPr>
            <a:cxnSpLocks/>
          </p:cNvCxnSpPr>
          <p:nvPr/>
        </p:nvCxnSpPr>
        <p:spPr>
          <a:xfrm>
            <a:off x="4472668" y="3984507"/>
            <a:ext cx="3392365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1F3994E-DF54-4793-9180-A4A3D438A632}"/>
              </a:ext>
            </a:extLst>
          </p:cNvPr>
          <p:cNvSpPr txBox="1"/>
          <p:nvPr/>
        </p:nvSpPr>
        <p:spPr>
          <a:xfrm>
            <a:off x="4766662" y="3720258"/>
            <a:ext cx="3135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Exchange authorization code for tokens</a:t>
            </a:r>
            <a:endParaRPr lang="en-KE" sz="1100" b="1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E92ACBE-E437-461C-8550-7E661E0321B0}"/>
              </a:ext>
            </a:extLst>
          </p:cNvPr>
          <p:cNvCxnSpPr>
            <a:cxnSpLocks/>
          </p:cNvCxnSpPr>
          <p:nvPr/>
        </p:nvCxnSpPr>
        <p:spPr>
          <a:xfrm flipH="1">
            <a:off x="4517596" y="4559775"/>
            <a:ext cx="334743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4A68AE8-1D2C-45F3-83B1-F122FA0B2410}"/>
              </a:ext>
            </a:extLst>
          </p:cNvPr>
          <p:cNvSpPr txBox="1"/>
          <p:nvPr/>
        </p:nvSpPr>
        <p:spPr>
          <a:xfrm>
            <a:off x="4517596" y="4215098"/>
            <a:ext cx="33474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Issue ID token, access token, and refresh token</a:t>
            </a:r>
            <a:endParaRPr lang="en-KE" sz="1100" b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C41DE2-95F9-4861-B412-A9BD17F870C5}"/>
              </a:ext>
            </a:extLst>
          </p:cNvPr>
          <p:cNvCxnSpPr>
            <a:cxnSpLocks/>
          </p:cNvCxnSpPr>
          <p:nvPr/>
        </p:nvCxnSpPr>
        <p:spPr>
          <a:xfrm>
            <a:off x="4517596" y="5024242"/>
            <a:ext cx="3356901" cy="1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6D37D8-A2B6-4FF5-B3E3-24CAF35F6694}"/>
              </a:ext>
            </a:extLst>
          </p:cNvPr>
          <p:cNvCxnSpPr>
            <a:cxnSpLocks/>
          </p:cNvCxnSpPr>
          <p:nvPr/>
        </p:nvCxnSpPr>
        <p:spPr>
          <a:xfrm flipH="1">
            <a:off x="978582" y="5386252"/>
            <a:ext cx="347514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A0E851D-AA6E-4836-AA97-153384100619}"/>
              </a:ext>
            </a:extLst>
          </p:cNvPr>
          <p:cNvCxnSpPr>
            <a:cxnSpLocks/>
          </p:cNvCxnSpPr>
          <p:nvPr/>
        </p:nvCxnSpPr>
        <p:spPr>
          <a:xfrm>
            <a:off x="959659" y="5848476"/>
            <a:ext cx="349406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8C25F71-3A69-4229-BA5D-435C0EC19BFB}"/>
              </a:ext>
            </a:extLst>
          </p:cNvPr>
          <p:cNvCxnSpPr>
            <a:cxnSpLocks/>
          </p:cNvCxnSpPr>
          <p:nvPr/>
        </p:nvCxnSpPr>
        <p:spPr>
          <a:xfrm flipH="1">
            <a:off x="978582" y="6330797"/>
            <a:ext cx="347514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F0D41BF-8DC8-4EF4-99DE-1606BC10862A}"/>
              </a:ext>
            </a:extLst>
          </p:cNvPr>
          <p:cNvSpPr txBox="1"/>
          <p:nvPr/>
        </p:nvSpPr>
        <p:spPr>
          <a:xfrm>
            <a:off x="4939089" y="4762632"/>
            <a:ext cx="25006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Use access token to ger </a:t>
            </a:r>
            <a:r>
              <a:rPr lang="en-GB" sz="1100" b="1" dirty="0" err="1"/>
              <a:t>UserInfo</a:t>
            </a:r>
            <a:endParaRPr lang="en-KE" sz="11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7A8934-EF32-46B7-B013-307222652AEA}"/>
              </a:ext>
            </a:extLst>
          </p:cNvPr>
          <p:cNvSpPr txBox="1"/>
          <p:nvPr/>
        </p:nvSpPr>
        <p:spPr>
          <a:xfrm>
            <a:off x="1091158" y="5094145"/>
            <a:ext cx="33093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Use ID token to create session and return data</a:t>
            </a:r>
            <a:endParaRPr lang="en-KE" sz="11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E0430C8-4BAF-49D3-8735-016FD10BBC3E}"/>
              </a:ext>
            </a:extLst>
          </p:cNvPr>
          <p:cNvSpPr txBox="1"/>
          <p:nvPr/>
        </p:nvSpPr>
        <p:spPr>
          <a:xfrm>
            <a:off x="1422380" y="6059139"/>
            <a:ext cx="28973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Return data without reauthentication</a:t>
            </a:r>
            <a:endParaRPr lang="en-KE" sz="11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82CF5D-2783-459E-A9B9-8AD2B3BE4A44}"/>
              </a:ext>
            </a:extLst>
          </p:cNvPr>
          <p:cNvSpPr txBox="1"/>
          <p:nvPr/>
        </p:nvSpPr>
        <p:spPr>
          <a:xfrm>
            <a:off x="1837160" y="5586866"/>
            <a:ext cx="1587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Get application data</a:t>
            </a:r>
            <a:endParaRPr lang="en-KE" sz="11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9ADF29A-D3BC-4698-B452-673D0539E7AD}"/>
              </a:ext>
            </a:extLst>
          </p:cNvPr>
          <p:cNvSpPr txBox="1"/>
          <p:nvPr/>
        </p:nvSpPr>
        <p:spPr>
          <a:xfrm>
            <a:off x="0" y="30330"/>
            <a:ext cx="3748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Garamond" panose="02020404030301010803" pitchFamily="18" charset="0"/>
              </a:rPr>
              <a:t>OIDC Authentication Flow</a:t>
            </a:r>
            <a:endParaRPr lang="en-KE" sz="24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5373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57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CustomShape 58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44" name="Picture 4_ 27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45" name="TextShape 30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Rectangle 246"/>
          <p:cNvSpPr/>
          <p:nvPr/>
        </p:nvSpPr>
        <p:spPr>
          <a:xfrm rot="5400000">
            <a:off x="6190951" y="3157899"/>
            <a:ext cx="3636804" cy="6447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200" b="1" strike="noStrike" spc="-1" dirty="0">
                <a:solidFill>
                  <a:srgbClr val="644C80"/>
                </a:solidFill>
                <a:latin typeface="Garamond" panose="02020404030301010803" pitchFamily="18" charset="0"/>
              </a:rPr>
              <a:t>The key distinction: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25DA5D8-0A6E-40B1-8529-7825300E04A8}"/>
              </a:ext>
            </a:extLst>
          </p:cNvPr>
          <p:cNvCxnSpPr/>
          <p:nvPr/>
        </p:nvCxnSpPr>
        <p:spPr>
          <a:xfrm>
            <a:off x="3456633" y="3084910"/>
            <a:ext cx="0" cy="540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35F99E3-017F-4DA5-9BA9-DC9391BA12E9}"/>
              </a:ext>
            </a:extLst>
          </p:cNvPr>
          <p:cNvCxnSpPr>
            <a:cxnSpLocks/>
          </p:cNvCxnSpPr>
          <p:nvPr/>
        </p:nvCxnSpPr>
        <p:spPr>
          <a:xfrm flipV="1">
            <a:off x="4210260" y="3325972"/>
            <a:ext cx="0" cy="540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D57D918-D560-4939-888B-B40235BC748D}"/>
              </a:ext>
            </a:extLst>
          </p:cNvPr>
          <p:cNvSpPr/>
          <p:nvPr/>
        </p:nvSpPr>
        <p:spPr>
          <a:xfrm>
            <a:off x="241157" y="842616"/>
            <a:ext cx="7033843" cy="2060881"/>
          </a:xfrm>
          <a:custGeom>
            <a:avLst/>
            <a:gdLst>
              <a:gd name="connsiteX0" fmla="*/ 0 w 7033843"/>
              <a:gd name="connsiteY0" fmla="*/ 343487 h 2060881"/>
              <a:gd name="connsiteX1" fmla="*/ 343487 w 7033843"/>
              <a:gd name="connsiteY1" fmla="*/ 0 h 2060881"/>
              <a:gd name="connsiteX2" fmla="*/ 851237 w 7033843"/>
              <a:gd name="connsiteY2" fmla="*/ 0 h 2060881"/>
              <a:gd name="connsiteX3" fmla="*/ 1612861 w 7033843"/>
              <a:gd name="connsiteY3" fmla="*/ 0 h 2060881"/>
              <a:gd name="connsiteX4" fmla="*/ 2374485 w 7033843"/>
              <a:gd name="connsiteY4" fmla="*/ 0 h 2060881"/>
              <a:gd name="connsiteX5" fmla="*/ 2945703 w 7033843"/>
              <a:gd name="connsiteY5" fmla="*/ 0 h 2060881"/>
              <a:gd name="connsiteX6" fmla="*/ 3580390 w 7033843"/>
              <a:gd name="connsiteY6" fmla="*/ 0 h 2060881"/>
              <a:gd name="connsiteX7" fmla="*/ 4088140 w 7033843"/>
              <a:gd name="connsiteY7" fmla="*/ 0 h 2060881"/>
              <a:gd name="connsiteX8" fmla="*/ 4786295 w 7033843"/>
              <a:gd name="connsiteY8" fmla="*/ 0 h 2060881"/>
              <a:gd name="connsiteX9" fmla="*/ 5230576 w 7033843"/>
              <a:gd name="connsiteY9" fmla="*/ 0 h 2060881"/>
              <a:gd name="connsiteX10" fmla="*/ 5674857 w 7033843"/>
              <a:gd name="connsiteY10" fmla="*/ 0 h 2060881"/>
              <a:gd name="connsiteX11" fmla="*/ 6690356 w 7033843"/>
              <a:gd name="connsiteY11" fmla="*/ 0 h 2060881"/>
              <a:gd name="connsiteX12" fmla="*/ 7033843 w 7033843"/>
              <a:gd name="connsiteY12" fmla="*/ 343487 h 2060881"/>
              <a:gd name="connsiteX13" fmla="*/ 7033843 w 7033843"/>
              <a:gd name="connsiteY13" fmla="*/ 1057919 h 2060881"/>
              <a:gd name="connsiteX14" fmla="*/ 7033843 w 7033843"/>
              <a:gd name="connsiteY14" fmla="*/ 1717394 h 2060881"/>
              <a:gd name="connsiteX15" fmla="*/ 6690356 w 7033843"/>
              <a:gd name="connsiteY15" fmla="*/ 2060881 h 2060881"/>
              <a:gd name="connsiteX16" fmla="*/ 6119138 w 7033843"/>
              <a:gd name="connsiteY16" fmla="*/ 2060881 h 2060881"/>
              <a:gd name="connsiteX17" fmla="*/ 5547920 w 7033843"/>
              <a:gd name="connsiteY17" fmla="*/ 2060881 h 2060881"/>
              <a:gd name="connsiteX18" fmla="*/ 5040170 w 7033843"/>
              <a:gd name="connsiteY18" fmla="*/ 2060881 h 2060881"/>
              <a:gd name="connsiteX19" fmla="*/ 4468952 w 7033843"/>
              <a:gd name="connsiteY19" fmla="*/ 2060881 h 2060881"/>
              <a:gd name="connsiteX20" fmla="*/ 3770796 w 7033843"/>
              <a:gd name="connsiteY20" fmla="*/ 2060881 h 2060881"/>
              <a:gd name="connsiteX21" fmla="*/ 3199578 w 7033843"/>
              <a:gd name="connsiteY21" fmla="*/ 2060881 h 2060881"/>
              <a:gd name="connsiteX22" fmla="*/ 2755297 w 7033843"/>
              <a:gd name="connsiteY22" fmla="*/ 2060881 h 2060881"/>
              <a:gd name="connsiteX23" fmla="*/ 2311016 w 7033843"/>
              <a:gd name="connsiteY23" fmla="*/ 2060881 h 2060881"/>
              <a:gd name="connsiteX24" fmla="*/ 1612861 w 7033843"/>
              <a:gd name="connsiteY24" fmla="*/ 2060881 h 2060881"/>
              <a:gd name="connsiteX25" fmla="*/ 1168580 w 7033843"/>
              <a:gd name="connsiteY25" fmla="*/ 2060881 h 2060881"/>
              <a:gd name="connsiteX26" fmla="*/ 343487 w 7033843"/>
              <a:gd name="connsiteY26" fmla="*/ 2060881 h 2060881"/>
              <a:gd name="connsiteX27" fmla="*/ 0 w 7033843"/>
              <a:gd name="connsiteY27" fmla="*/ 1717394 h 2060881"/>
              <a:gd name="connsiteX28" fmla="*/ 0 w 7033843"/>
              <a:gd name="connsiteY28" fmla="*/ 1030441 h 2060881"/>
              <a:gd name="connsiteX29" fmla="*/ 0 w 7033843"/>
              <a:gd name="connsiteY29" fmla="*/ 343487 h 2060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033843" h="2060881" fill="none" extrusionOk="0">
                <a:moveTo>
                  <a:pt x="0" y="343487"/>
                </a:moveTo>
                <a:cubicBezTo>
                  <a:pt x="5026" y="152571"/>
                  <a:pt x="127694" y="8572"/>
                  <a:pt x="343487" y="0"/>
                </a:cubicBezTo>
                <a:cubicBezTo>
                  <a:pt x="550152" y="3252"/>
                  <a:pt x="652030" y="1152"/>
                  <a:pt x="851237" y="0"/>
                </a:cubicBezTo>
                <a:cubicBezTo>
                  <a:pt x="1050444" y="-1152"/>
                  <a:pt x="1324689" y="26846"/>
                  <a:pt x="1612861" y="0"/>
                </a:cubicBezTo>
                <a:cubicBezTo>
                  <a:pt x="1901033" y="-26846"/>
                  <a:pt x="2145571" y="5896"/>
                  <a:pt x="2374485" y="0"/>
                </a:cubicBezTo>
                <a:cubicBezTo>
                  <a:pt x="2603399" y="-5896"/>
                  <a:pt x="2760788" y="10153"/>
                  <a:pt x="2945703" y="0"/>
                </a:cubicBezTo>
                <a:cubicBezTo>
                  <a:pt x="3130618" y="-10153"/>
                  <a:pt x="3348955" y="-3656"/>
                  <a:pt x="3580390" y="0"/>
                </a:cubicBezTo>
                <a:cubicBezTo>
                  <a:pt x="3811825" y="3656"/>
                  <a:pt x="3851926" y="3075"/>
                  <a:pt x="4088140" y="0"/>
                </a:cubicBezTo>
                <a:cubicBezTo>
                  <a:pt x="4324354" y="-3075"/>
                  <a:pt x="4458688" y="20402"/>
                  <a:pt x="4786295" y="0"/>
                </a:cubicBezTo>
                <a:cubicBezTo>
                  <a:pt x="5113902" y="-20402"/>
                  <a:pt x="5019562" y="21132"/>
                  <a:pt x="5230576" y="0"/>
                </a:cubicBezTo>
                <a:cubicBezTo>
                  <a:pt x="5441590" y="-21132"/>
                  <a:pt x="5492985" y="-6014"/>
                  <a:pt x="5674857" y="0"/>
                </a:cubicBezTo>
                <a:cubicBezTo>
                  <a:pt x="5856729" y="6014"/>
                  <a:pt x="6337637" y="8508"/>
                  <a:pt x="6690356" y="0"/>
                </a:cubicBezTo>
                <a:cubicBezTo>
                  <a:pt x="6892270" y="-39015"/>
                  <a:pt x="7045390" y="171540"/>
                  <a:pt x="7033843" y="343487"/>
                </a:cubicBezTo>
                <a:cubicBezTo>
                  <a:pt x="7026509" y="613377"/>
                  <a:pt x="7006787" y="738668"/>
                  <a:pt x="7033843" y="1057919"/>
                </a:cubicBezTo>
                <a:cubicBezTo>
                  <a:pt x="7060899" y="1377170"/>
                  <a:pt x="7051681" y="1444704"/>
                  <a:pt x="7033843" y="1717394"/>
                </a:cubicBezTo>
                <a:cubicBezTo>
                  <a:pt x="7034479" y="1894219"/>
                  <a:pt x="6883969" y="2046731"/>
                  <a:pt x="6690356" y="2060881"/>
                </a:cubicBezTo>
                <a:cubicBezTo>
                  <a:pt x="6446635" y="2047018"/>
                  <a:pt x="6263441" y="2067451"/>
                  <a:pt x="6119138" y="2060881"/>
                </a:cubicBezTo>
                <a:cubicBezTo>
                  <a:pt x="5974835" y="2054311"/>
                  <a:pt x="5721220" y="2049091"/>
                  <a:pt x="5547920" y="2060881"/>
                </a:cubicBezTo>
                <a:cubicBezTo>
                  <a:pt x="5374620" y="2072671"/>
                  <a:pt x="5187200" y="2053021"/>
                  <a:pt x="5040170" y="2060881"/>
                </a:cubicBezTo>
                <a:cubicBezTo>
                  <a:pt x="4893140" y="2068742"/>
                  <a:pt x="4665712" y="2081495"/>
                  <a:pt x="4468952" y="2060881"/>
                </a:cubicBezTo>
                <a:cubicBezTo>
                  <a:pt x="4272192" y="2040267"/>
                  <a:pt x="3966982" y="2064521"/>
                  <a:pt x="3770796" y="2060881"/>
                </a:cubicBezTo>
                <a:cubicBezTo>
                  <a:pt x="3574610" y="2057241"/>
                  <a:pt x="3396921" y="2039035"/>
                  <a:pt x="3199578" y="2060881"/>
                </a:cubicBezTo>
                <a:cubicBezTo>
                  <a:pt x="3002235" y="2082727"/>
                  <a:pt x="2903884" y="2052876"/>
                  <a:pt x="2755297" y="2060881"/>
                </a:cubicBezTo>
                <a:cubicBezTo>
                  <a:pt x="2606710" y="2068886"/>
                  <a:pt x="2436576" y="2076293"/>
                  <a:pt x="2311016" y="2060881"/>
                </a:cubicBezTo>
                <a:cubicBezTo>
                  <a:pt x="2185456" y="2045469"/>
                  <a:pt x="1897734" y="2073860"/>
                  <a:pt x="1612861" y="2060881"/>
                </a:cubicBezTo>
                <a:cubicBezTo>
                  <a:pt x="1327989" y="2047902"/>
                  <a:pt x="1352487" y="2079223"/>
                  <a:pt x="1168580" y="2060881"/>
                </a:cubicBezTo>
                <a:cubicBezTo>
                  <a:pt x="984673" y="2042539"/>
                  <a:pt x="612538" y="2055232"/>
                  <a:pt x="343487" y="2060881"/>
                </a:cubicBezTo>
                <a:cubicBezTo>
                  <a:pt x="147925" y="2039719"/>
                  <a:pt x="20096" y="1867766"/>
                  <a:pt x="0" y="1717394"/>
                </a:cubicBezTo>
                <a:cubicBezTo>
                  <a:pt x="-15032" y="1541832"/>
                  <a:pt x="13501" y="1191777"/>
                  <a:pt x="0" y="1030441"/>
                </a:cubicBezTo>
                <a:cubicBezTo>
                  <a:pt x="-13501" y="869105"/>
                  <a:pt x="19379" y="515579"/>
                  <a:pt x="0" y="343487"/>
                </a:cubicBezTo>
                <a:close/>
              </a:path>
              <a:path w="7033843" h="2060881" stroke="0" extrusionOk="0">
                <a:moveTo>
                  <a:pt x="0" y="343487"/>
                </a:moveTo>
                <a:cubicBezTo>
                  <a:pt x="31048" y="162133"/>
                  <a:pt x="151887" y="-14899"/>
                  <a:pt x="343487" y="0"/>
                </a:cubicBezTo>
                <a:cubicBezTo>
                  <a:pt x="576618" y="-5802"/>
                  <a:pt x="850296" y="-30086"/>
                  <a:pt x="1105111" y="0"/>
                </a:cubicBezTo>
                <a:cubicBezTo>
                  <a:pt x="1359926" y="30086"/>
                  <a:pt x="1470215" y="-11064"/>
                  <a:pt x="1676329" y="0"/>
                </a:cubicBezTo>
                <a:cubicBezTo>
                  <a:pt x="1882443" y="11064"/>
                  <a:pt x="2028821" y="1463"/>
                  <a:pt x="2184079" y="0"/>
                </a:cubicBezTo>
                <a:cubicBezTo>
                  <a:pt x="2339337" y="-1463"/>
                  <a:pt x="2592795" y="-17328"/>
                  <a:pt x="2755297" y="0"/>
                </a:cubicBezTo>
                <a:cubicBezTo>
                  <a:pt x="2917799" y="17328"/>
                  <a:pt x="3206352" y="24167"/>
                  <a:pt x="3326515" y="0"/>
                </a:cubicBezTo>
                <a:cubicBezTo>
                  <a:pt x="3446678" y="-24167"/>
                  <a:pt x="3707293" y="-9757"/>
                  <a:pt x="3897734" y="0"/>
                </a:cubicBezTo>
                <a:cubicBezTo>
                  <a:pt x="4088175" y="9757"/>
                  <a:pt x="4219276" y="-13517"/>
                  <a:pt x="4532421" y="0"/>
                </a:cubicBezTo>
                <a:cubicBezTo>
                  <a:pt x="4845566" y="13517"/>
                  <a:pt x="4926033" y="-11379"/>
                  <a:pt x="5040170" y="0"/>
                </a:cubicBezTo>
                <a:cubicBezTo>
                  <a:pt x="5154307" y="11379"/>
                  <a:pt x="5625354" y="-11698"/>
                  <a:pt x="5801794" y="0"/>
                </a:cubicBezTo>
                <a:cubicBezTo>
                  <a:pt x="5978234" y="11698"/>
                  <a:pt x="6281906" y="31202"/>
                  <a:pt x="6690356" y="0"/>
                </a:cubicBezTo>
                <a:cubicBezTo>
                  <a:pt x="6860508" y="-1119"/>
                  <a:pt x="7045111" y="143619"/>
                  <a:pt x="7033843" y="343487"/>
                </a:cubicBezTo>
                <a:cubicBezTo>
                  <a:pt x="7015177" y="596983"/>
                  <a:pt x="7065098" y="896419"/>
                  <a:pt x="7033843" y="1057919"/>
                </a:cubicBezTo>
                <a:cubicBezTo>
                  <a:pt x="7002588" y="1219419"/>
                  <a:pt x="7045471" y="1465575"/>
                  <a:pt x="7033843" y="1717394"/>
                </a:cubicBezTo>
                <a:cubicBezTo>
                  <a:pt x="7035279" y="1923448"/>
                  <a:pt x="6871328" y="2061332"/>
                  <a:pt x="6690356" y="2060881"/>
                </a:cubicBezTo>
                <a:cubicBezTo>
                  <a:pt x="6464164" y="2073986"/>
                  <a:pt x="6398521" y="2057471"/>
                  <a:pt x="6119138" y="2060881"/>
                </a:cubicBezTo>
                <a:cubicBezTo>
                  <a:pt x="5839755" y="2064291"/>
                  <a:pt x="5727538" y="2041025"/>
                  <a:pt x="5547920" y="2060881"/>
                </a:cubicBezTo>
                <a:cubicBezTo>
                  <a:pt x="5368302" y="2080737"/>
                  <a:pt x="5205919" y="2072739"/>
                  <a:pt x="4913233" y="2060881"/>
                </a:cubicBezTo>
                <a:cubicBezTo>
                  <a:pt x="4620547" y="2049023"/>
                  <a:pt x="4562983" y="2065679"/>
                  <a:pt x="4342014" y="2060881"/>
                </a:cubicBezTo>
                <a:cubicBezTo>
                  <a:pt x="4121045" y="2056083"/>
                  <a:pt x="3911729" y="2045199"/>
                  <a:pt x="3707328" y="2060881"/>
                </a:cubicBezTo>
                <a:cubicBezTo>
                  <a:pt x="3502927" y="2076563"/>
                  <a:pt x="3295187" y="2054353"/>
                  <a:pt x="3009172" y="2060881"/>
                </a:cubicBezTo>
                <a:cubicBezTo>
                  <a:pt x="2723157" y="2067409"/>
                  <a:pt x="2744160" y="2056944"/>
                  <a:pt x="2501422" y="2060881"/>
                </a:cubicBezTo>
                <a:cubicBezTo>
                  <a:pt x="2258684" y="2064819"/>
                  <a:pt x="2232915" y="2058228"/>
                  <a:pt x="1993673" y="2060881"/>
                </a:cubicBezTo>
                <a:cubicBezTo>
                  <a:pt x="1754431" y="2063534"/>
                  <a:pt x="1720825" y="2057414"/>
                  <a:pt x="1549392" y="2060881"/>
                </a:cubicBezTo>
                <a:cubicBezTo>
                  <a:pt x="1377959" y="2064348"/>
                  <a:pt x="1149403" y="2051817"/>
                  <a:pt x="914705" y="2060881"/>
                </a:cubicBezTo>
                <a:cubicBezTo>
                  <a:pt x="680007" y="2069945"/>
                  <a:pt x="512799" y="2079641"/>
                  <a:pt x="343487" y="2060881"/>
                </a:cubicBezTo>
                <a:cubicBezTo>
                  <a:pt x="182981" y="2040496"/>
                  <a:pt x="-10107" y="1903560"/>
                  <a:pt x="0" y="1717394"/>
                </a:cubicBezTo>
                <a:cubicBezTo>
                  <a:pt x="-4028" y="1577777"/>
                  <a:pt x="-4826" y="1279483"/>
                  <a:pt x="0" y="1071658"/>
                </a:cubicBezTo>
                <a:cubicBezTo>
                  <a:pt x="4826" y="863833"/>
                  <a:pt x="20051" y="496799"/>
                  <a:pt x="0" y="343487"/>
                </a:cubicBezTo>
                <a:close/>
              </a:path>
            </a:pathLst>
          </a:custGeom>
          <a:ln w="76200">
            <a:extLst>
              <a:ext uri="{C807C97D-BFC1-408E-A445-0C87EB9F89A2}">
                <ask:lineSketchStyleProps xmlns:ask="http://schemas.microsoft.com/office/drawing/2018/sketchyshapes" sd="1222453123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800" b="0" strike="noStrike" spc="-1" dirty="0">
                <a:latin typeface="Garamond" panose="02020404030301010803" pitchFamily="18" charset="0"/>
              </a:rPr>
              <a:t>﻿</a:t>
            </a:r>
            <a:r>
              <a:rPr lang="en-GB" sz="1800" b="1" strike="noStrike" spc="-1" dirty="0">
                <a:latin typeface="Garamond" panose="02020404030301010803" pitchFamily="18" charset="0"/>
              </a:rPr>
              <a:t>OAuth 2.0 = Authorization</a:t>
            </a:r>
            <a:r>
              <a:rPr lang="en-GB" sz="1800" b="0" strike="noStrike" spc="-1" dirty="0">
                <a:latin typeface="Garamond" panose="02020404030301010803" pitchFamily="18" charset="0"/>
              </a:rPr>
              <a:t> ("Can this app access my data?")</a:t>
            </a:r>
            <a:br>
              <a:rPr lang="en-GB" sz="1800" dirty="0">
                <a:latin typeface="Garamond" panose="02020404030301010803" pitchFamily="18" charset="0"/>
              </a:rPr>
            </a:br>
            <a:br>
              <a:rPr lang="en-GB" sz="1800" dirty="0">
                <a:latin typeface="Garamond" panose="02020404030301010803" pitchFamily="18" charset="0"/>
              </a:rPr>
            </a:br>
            <a:r>
              <a:rPr lang="en-GB" sz="1800" b="0" strike="noStrike" spc="-1" dirty="0">
                <a:latin typeface="Garamond" panose="02020404030301010803" pitchFamily="18" charset="0"/>
              </a:rPr>
              <a:t>OAuth for access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C6A860A-958E-4969-8F39-763E88AAACFB}"/>
              </a:ext>
            </a:extLst>
          </p:cNvPr>
          <p:cNvSpPr/>
          <p:nvPr/>
        </p:nvSpPr>
        <p:spPr>
          <a:xfrm>
            <a:off x="241157" y="4040778"/>
            <a:ext cx="7033843" cy="2060881"/>
          </a:xfrm>
          <a:custGeom>
            <a:avLst/>
            <a:gdLst>
              <a:gd name="connsiteX0" fmla="*/ 0 w 7033843"/>
              <a:gd name="connsiteY0" fmla="*/ 343487 h 2060881"/>
              <a:gd name="connsiteX1" fmla="*/ 343487 w 7033843"/>
              <a:gd name="connsiteY1" fmla="*/ 0 h 2060881"/>
              <a:gd name="connsiteX2" fmla="*/ 787768 w 7033843"/>
              <a:gd name="connsiteY2" fmla="*/ 0 h 2060881"/>
              <a:gd name="connsiteX3" fmla="*/ 1422455 w 7033843"/>
              <a:gd name="connsiteY3" fmla="*/ 0 h 2060881"/>
              <a:gd name="connsiteX4" fmla="*/ 1866736 w 7033843"/>
              <a:gd name="connsiteY4" fmla="*/ 0 h 2060881"/>
              <a:gd name="connsiteX5" fmla="*/ 2437954 w 7033843"/>
              <a:gd name="connsiteY5" fmla="*/ 0 h 2060881"/>
              <a:gd name="connsiteX6" fmla="*/ 3199578 w 7033843"/>
              <a:gd name="connsiteY6" fmla="*/ 0 h 2060881"/>
              <a:gd name="connsiteX7" fmla="*/ 3770796 w 7033843"/>
              <a:gd name="connsiteY7" fmla="*/ 0 h 2060881"/>
              <a:gd name="connsiteX8" fmla="*/ 4215077 w 7033843"/>
              <a:gd name="connsiteY8" fmla="*/ 0 h 2060881"/>
              <a:gd name="connsiteX9" fmla="*/ 4913233 w 7033843"/>
              <a:gd name="connsiteY9" fmla="*/ 0 h 2060881"/>
              <a:gd name="connsiteX10" fmla="*/ 5420982 w 7033843"/>
              <a:gd name="connsiteY10" fmla="*/ 0 h 2060881"/>
              <a:gd name="connsiteX11" fmla="*/ 5865263 w 7033843"/>
              <a:gd name="connsiteY11" fmla="*/ 0 h 2060881"/>
              <a:gd name="connsiteX12" fmla="*/ 6690356 w 7033843"/>
              <a:gd name="connsiteY12" fmla="*/ 0 h 2060881"/>
              <a:gd name="connsiteX13" fmla="*/ 7033843 w 7033843"/>
              <a:gd name="connsiteY13" fmla="*/ 343487 h 2060881"/>
              <a:gd name="connsiteX14" fmla="*/ 7033843 w 7033843"/>
              <a:gd name="connsiteY14" fmla="*/ 1030441 h 2060881"/>
              <a:gd name="connsiteX15" fmla="*/ 7033843 w 7033843"/>
              <a:gd name="connsiteY15" fmla="*/ 1717394 h 2060881"/>
              <a:gd name="connsiteX16" fmla="*/ 6690356 w 7033843"/>
              <a:gd name="connsiteY16" fmla="*/ 2060881 h 2060881"/>
              <a:gd name="connsiteX17" fmla="*/ 6246075 w 7033843"/>
              <a:gd name="connsiteY17" fmla="*/ 2060881 h 2060881"/>
              <a:gd name="connsiteX18" fmla="*/ 5611388 w 7033843"/>
              <a:gd name="connsiteY18" fmla="*/ 2060881 h 2060881"/>
              <a:gd name="connsiteX19" fmla="*/ 5167107 w 7033843"/>
              <a:gd name="connsiteY19" fmla="*/ 2060881 h 2060881"/>
              <a:gd name="connsiteX20" fmla="*/ 4659358 w 7033843"/>
              <a:gd name="connsiteY20" fmla="*/ 2060881 h 2060881"/>
              <a:gd name="connsiteX21" fmla="*/ 4215077 w 7033843"/>
              <a:gd name="connsiteY21" fmla="*/ 2060881 h 2060881"/>
              <a:gd name="connsiteX22" fmla="*/ 3707328 w 7033843"/>
              <a:gd name="connsiteY22" fmla="*/ 2060881 h 2060881"/>
              <a:gd name="connsiteX23" fmla="*/ 3199578 w 7033843"/>
              <a:gd name="connsiteY23" fmla="*/ 2060881 h 2060881"/>
              <a:gd name="connsiteX24" fmla="*/ 2628360 w 7033843"/>
              <a:gd name="connsiteY24" fmla="*/ 2060881 h 2060881"/>
              <a:gd name="connsiteX25" fmla="*/ 2057142 w 7033843"/>
              <a:gd name="connsiteY25" fmla="*/ 2060881 h 2060881"/>
              <a:gd name="connsiteX26" fmla="*/ 1295517 w 7033843"/>
              <a:gd name="connsiteY26" fmla="*/ 2060881 h 2060881"/>
              <a:gd name="connsiteX27" fmla="*/ 343487 w 7033843"/>
              <a:gd name="connsiteY27" fmla="*/ 2060881 h 2060881"/>
              <a:gd name="connsiteX28" fmla="*/ 0 w 7033843"/>
              <a:gd name="connsiteY28" fmla="*/ 1717394 h 2060881"/>
              <a:gd name="connsiteX29" fmla="*/ 0 w 7033843"/>
              <a:gd name="connsiteY29" fmla="*/ 1071658 h 2060881"/>
              <a:gd name="connsiteX30" fmla="*/ 0 w 7033843"/>
              <a:gd name="connsiteY30" fmla="*/ 343487 h 2060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033843" h="2060881" fill="none" extrusionOk="0">
                <a:moveTo>
                  <a:pt x="0" y="343487"/>
                </a:moveTo>
                <a:cubicBezTo>
                  <a:pt x="21764" y="141700"/>
                  <a:pt x="171624" y="21807"/>
                  <a:pt x="343487" y="0"/>
                </a:cubicBezTo>
                <a:cubicBezTo>
                  <a:pt x="552280" y="-19218"/>
                  <a:pt x="606011" y="9731"/>
                  <a:pt x="787768" y="0"/>
                </a:cubicBezTo>
                <a:cubicBezTo>
                  <a:pt x="969525" y="-9731"/>
                  <a:pt x="1276726" y="21997"/>
                  <a:pt x="1422455" y="0"/>
                </a:cubicBezTo>
                <a:cubicBezTo>
                  <a:pt x="1568184" y="-21997"/>
                  <a:pt x="1749364" y="-15246"/>
                  <a:pt x="1866736" y="0"/>
                </a:cubicBezTo>
                <a:cubicBezTo>
                  <a:pt x="1984108" y="15246"/>
                  <a:pt x="2277354" y="-3103"/>
                  <a:pt x="2437954" y="0"/>
                </a:cubicBezTo>
                <a:cubicBezTo>
                  <a:pt x="2598554" y="3103"/>
                  <a:pt x="2911588" y="-15484"/>
                  <a:pt x="3199578" y="0"/>
                </a:cubicBezTo>
                <a:cubicBezTo>
                  <a:pt x="3487568" y="15484"/>
                  <a:pt x="3557067" y="25620"/>
                  <a:pt x="3770796" y="0"/>
                </a:cubicBezTo>
                <a:cubicBezTo>
                  <a:pt x="3984525" y="-25620"/>
                  <a:pt x="4006152" y="-8723"/>
                  <a:pt x="4215077" y="0"/>
                </a:cubicBezTo>
                <a:cubicBezTo>
                  <a:pt x="4424002" y="8723"/>
                  <a:pt x="4588021" y="-28175"/>
                  <a:pt x="4913233" y="0"/>
                </a:cubicBezTo>
                <a:cubicBezTo>
                  <a:pt x="5238445" y="28175"/>
                  <a:pt x="5211033" y="21830"/>
                  <a:pt x="5420982" y="0"/>
                </a:cubicBezTo>
                <a:cubicBezTo>
                  <a:pt x="5630931" y="-21830"/>
                  <a:pt x="5728658" y="-6264"/>
                  <a:pt x="5865263" y="0"/>
                </a:cubicBezTo>
                <a:cubicBezTo>
                  <a:pt x="6001868" y="6264"/>
                  <a:pt x="6469925" y="8082"/>
                  <a:pt x="6690356" y="0"/>
                </a:cubicBezTo>
                <a:cubicBezTo>
                  <a:pt x="6887183" y="-15282"/>
                  <a:pt x="7016979" y="156560"/>
                  <a:pt x="7033843" y="343487"/>
                </a:cubicBezTo>
                <a:cubicBezTo>
                  <a:pt x="7049468" y="583703"/>
                  <a:pt x="7012941" y="818485"/>
                  <a:pt x="7033843" y="1030441"/>
                </a:cubicBezTo>
                <a:cubicBezTo>
                  <a:pt x="7054745" y="1242397"/>
                  <a:pt x="7039337" y="1523232"/>
                  <a:pt x="7033843" y="1717394"/>
                </a:cubicBezTo>
                <a:cubicBezTo>
                  <a:pt x="7021630" y="1907413"/>
                  <a:pt x="6898875" y="2060700"/>
                  <a:pt x="6690356" y="2060881"/>
                </a:cubicBezTo>
                <a:cubicBezTo>
                  <a:pt x="6528568" y="2057722"/>
                  <a:pt x="6441874" y="2061336"/>
                  <a:pt x="6246075" y="2060881"/>
                </a:cubicBezTo>
                <a:cubicBezTo>
                  <a:pt x="6050276" y="2060426"/>
                  <a:pt x="5794787" y="2050902"/>
                  <a:pt x="5611388" y="2060881"/>
                </a:cubicBezTo>
                <a:cubicBezTo>
                  <a:pt x="5427989" y="2070860"/>
                  <a:pt x="5299152" y="2048818"/>
                  <a:pt x="5167107" y="2060881"/>
                </a:cubicBezTo>
                <a:cubicBezTo>
                  <a:pt x="5035062" y="2072944"/>
                  <a:pt x="4862422" y="2074584"/>
                  <a:pt x="4659358" y="2060881"/>
                </a:cubicBezTo>
                <a:cubicBezTo>
                  <a:pt x="4456294" y="2047178"/>
                  <a:pt x="4392103" y="2064806"/>
                  <a:pt x="4215077" y="2060881"/>
                </a:cubicBezTo>
                <a:cubicBezTo>
                  <a:pt x="4038051" y="2056956"/>
                  <a:pt x="3812709" y="2063874"/>
                  <a:pt x="3707328" y="2060881"/>
                </a:cubicBezTo>
                <a:cubicBezTo>
                  <a:pt x="3601947" y="2057888"/>
                  <a:pt x="3393065" y="2041096"/>
                  <a:pt x="3199578" y="2060881"/>
                </a:cubicBezTo>
                <a:cubicBezTo>
                  <a:pt x="3006091" y="2080667"/>
                  <a:pt x="2865832" y="2049221"/>
                  <a:pt x="2628360" y="2060881"/>
                </a:cubicBezTo>
                <a:cubicBezTo>
                  <a:pt x="2390888" y="2072541"/>
                  <a:pt x="2279574" y="2068004"/>
                  <a:pt x="2057142" y="2060881"/>
                </a:cubicBezTo>
                <a:cubicBezTo>
                  <a:pt x="1834710" y="2053758"/>
                  <a:pt x="1588365" y="2026984"/>
                  <a:pt x="1295517" y="2060881"/>
                </a:cubicBezTo>
                <a:cubicBezTo>
                  <a:pt x="1002669" y="2094778"/>
                  <a:pt x="590121" y="2059858"/>
                  <a:pt x="343487" y="2060881"/>
                </a:cubicBezTo>
                <a:cubicBezTo>
                  <a:pt x="134013" y="2039896"/>
                  <a:pt x="-12911" y="1901458"/>
                  <a:pt x="0" y="1717394"/>
                </a:cubicBezTo>
                <a:cubicBezTo>
                  <a:pt x="3093" y="1571297"/>
                  <a:pt x="-14787" y="1248634"/>
                  <a:pt x="0" y="1071658"/>
                </a:cubicBezTo>
                <a:cubicBezTo>
                  <a:pt x="14787" y="894682"/>
                  <a:pt x="-4663" y="671338"/>
                  <a:pt x="0" y="343487"/>
                </a:cubicBezTo>
                <a:close/>
              </a:path>
              <a:path w="7033843" h="2060881" stroke="0" extrusionOk="0">
                <a:moveTo>
                  <a:pt x="0" y="343487"/>
                </a:moveTo>
                <a:cubicBezTo>
                  <a:pt x="-1839" y="144034"/>
                  <a:pt x="143086" y="17626"/>
                  <a:pt x="343487" y="0"/>
                </a:cubicBezTo>
                <a:cubicBezTo>
                  <a:pt x="451737" y="-11220"/>
                  <a:pt x="662970" y="-21650"/>
                  <a:pt x="787768" y="0"/>
                </a:cubicBezTo>
                <a:cubicBezTo>
                  <a:pt x="912566" y="21650"/>
                  <a:pt x="1182581" y="-511"/>
                  <a:pt x="1295517" y="0"/>
                </a:cubicBezTo>
                <a:cubicBezTo>
                  <a:pt x="1408453" y="511"/>
                  <a:pt x="1533766" y="14742"/>
                  <a:pt x="1739798" y="0"/>
                </a:cubicBezTo>
                <a:cubicBezTo>
                  <a:pt x="1945830" y="-14742"/>
                  <a:pt x="2130649" y="-23014"/>
                  <a:pt x="2501422" y="0"/>
                </a:cubicBezTo>
                <a:cubicBezTo>
                  <a:pt x="2872195" y="23014"/>
                  <a:pt x="2792510" y="9222"/>
                  <a:pt x="3009172" y="0"/>
                </a:cubicBezTo>
                <a:cubicBezTo>
                  <a:pt x="3225834" y="-9222"/>
                  <a:pt x="3386408" y="8912"/>
                  <a:pt x="3516922" y="0"/>
                </a:cubicBezTo>
                <a:cubicBezTo>
                  <a:pt x="3647436" y="-8912"/>
                  <a:pt x="3854133" y="-284"/>
                  <a:pt x="3961202" y="0"/>
                </a:cubicBezTo>
                <a:cubicBezTo>
                  <a:pt x="4068271" y="284"/>
                  <a:pt x="4368023" y="-15906"/>
                  <a:pt x="4659358" y="0"/>
                </a:cubicBezTo>
                <a:cubicBezTo>
                  <a:pt x="4950693" y="15906"/>
                  <a:pt x="5116593" y="-20437"/>
                  <a:pt x="5357514" y="0"/>
                </a:cubicBezTo>
                <a:cubicBezTo>
                  <a:pt x="5598435" y="20437"/>
                  <a:pt x="5777627" y="-3370"/>
                  <a:pt x="5928732" y="0"/>
                </a:cubicBezTo>
                <a:cubicBezTo>
                  <a:pt x="6079837" y="3370"/>
                  <a:pt x="6482853" y="36517"/>
                  <a:pt x="6690356" y="0"/>
                </a:cubicBezTo>
                <a:cubicBezTo>
                  <a:pt x="6887634" y="5315"/>
                  <a:pt x="7036764" y="143981"/>
                  <a:pt x="7033843" y="343487"/>
                </a:cubicBezTo>
                <a:cubicBezTo>
                  <a:pt x="7006159" y="533900"/>
                  <a:pt x="7043927" y="761226"/>
                  <a:pt x="7033843" y="1044180"/>
                </a:cubicBezTo>
                <a:cubicBezTo>
                  <a:pt x="7023759" y="1327134"/>
                  <a:pt x="7026470" y="1566288"/>
                  <a:pt x="7033843" y="1717394"/>
                </a:cubicBezTo>
                <a:cubicBezTo>
                  <a:pt x="7020163" y="1917369"/>
                  <a:pt x="6847369" y="2027922"/>
                  <a:pt x="6690356" y="2060881"/>
                </a:cubicBezTo>
                <a:cubicBezTo>
                  <a:pt x="6437146" y="2058664"/>
                  <a:pt x="6128379" y="2070157"/>
                  <a:pt x="5928732" y="2060881"/>
                </a:cubicBezTo>
                <a:cubicBezTo>
                  <a:pt x="5729085" y="2051605"/>
                  <a:pt x="5561370" y="2072292"/>
                  <a:pt x="5294045" y="2060881"/>
                </a:cubicBezTo>
                <a:cubicBezTo>
                  <a:pt x="5026720" y="2049470"/>
                  <a:pt x="4800791" y="2083126"/>
                  <a:pt x="4532421" y="2060881"/>
                </a:cubicBezTo>
                <a:cubicBezTo>
                  <a:pt x="4264051" y="2038636"/>
                  <a:pt x="4198591" y="2049493"/>
                  <a:pt x="3897734" y="2060881"/>
                </a:cubicBezTo>
                <a:cubicBezTo>
                  <a:pt x="3596877" y="2072269"/>
                  <a:pt x="3559523" y="2042346"/>
                  <a:pt x="3453453" y="2060881"/>
                </a:cubicBezTo>
                <a:cubicBezTo>
                  <a:pt x="3347383" y="2079416"/>
                  <a:pt x="3133188" y="2054146"/>
                  <a:pt x="2945703" y="2060881"/>
                </a:cubicBezTo>
                <a:cubicBezTo>
                  <a:pt x="2758218" y="2067617"/>
                  <a:pt x="2623373" y="2038159"/>
                  <a:pt x="2437954" y="2060881"/>
                </a:cubicBezTo>
                <a:cubicBezTo>
                  <a:pt x="2252535" y="2083603"/>
                  <a:pt x="2176818" y="2050384"/>
                  <a:pt x="1993673" y="2060881"/>
                </a:cubicBezTo>
                <a:cubicBezTo>
                  <a:pt x="1810528" y="2071378"/>
                  <a:pt x="1639022" y="2044424"/>
                  <a:pt x="1358986" y="2060881"/>
                </a:cubicBezTo>
                <a:cubicBezTo>
                  <a:pt x="1078950" y="2077338"/>
                  <a:pt x="770440" y="2046274"/>
                  <a:pt x="343487" y="2060881"/>
                </a:cubicBezTo>
                <a:cubicBezTo>
                  <a:pt x="176425" y="2065005"/>
                  <a:pt x="-9244" y="1923709"/>
                  <a:pt x="0" y="1717394"/>
                </a:cubicBezTo>
                <a:cubicBezTo>
                  <a:pt x="3188" y="1501911"/>
                  <a:pt x="27897" y="1309660"/>
                  <a:pt x="0" y="1071658"/>
                </a:cubicBezTo>
                <a:cubicBezTo>
                  <a:pt x="-27897" y="833656"/>
                  <a:pt x="35067" y="532245"/>
                  <a:pt x="0" y="343487"/>
                </a:cubicBezTo>
                <a:close/>
              </a:path>
            </a:pathLst>
          </a:custGeom>
          <a:ln w="76200">
            <a:extLst>
              <a:ext uri="{C807C97D-BFC1-408E-A445-0C87EB9F89A2}">
                <ask:lineSketchStyleProps xmlns:ask="http://schemas.microsoft.com/office/drawing/2018/sketchyshapes" sd="1171485508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buNone/>
            </a:pPr>
            <a:r>
              <a:rPr lang="en-GB" sz="1800" b="1" strike="noStrike" spc="-1" dirty="0">
                <a:latin typeface="Garamond" panose="02020404030301010803" pitchFamily="18" charset="0"/>
              </a:rPr>
              <a:t>OpenID Connect = Authentication</a:t>
            </a:r>
            <a:r>
              <a:rPr lang="en-GB" sz="1800" b="0" strike="noStrike" spc="-1" dirty="0">
                <a:latin typeface="Garamond" panose="02020404030301010803" pitchFamily="18" charset="0"/>
              </a:rPr>
              <a:t> ("Who is this user?")</a:t>
            </a:r>
            <a:br>
              <a:rPr lang="en-GB" sz="1800" dirty="0">
                <a:latin typeface="Garamond" panose="02020404030301010803" pitchFamily="18" charset="0"/>
              </a:rPr>
            </a:br>
            <a:br>
              <a:rPr lang="en-GB" sz="1800" dirty="0">
                <a:latin typeface="Garamond" panose="02020404030301010803" pitchFamily="18" charset="0"/>
              </a:rPr>
            </a:br>
            <a:r>
              <a:rPr lang="en-GB" sz="1800" b="0" strike="noStrike" spc="-1" dirty="0">
                <a:latin typeface="Garamond" panose="02020404030301010803" pitchFamily="18" charset="0"/>
              </a:rPr>
              <a:t>OIDC for login</a:t>
            </a:r>
          </a:p>
          <a:p>
            <a:pPr algn="ctr">
              <a:lnSpc>
                <a:spcPct val="100000"/>
              </a:lnSpc>
              <a:buNone/>
            </a:pPr>
            <a:endParaRPr lang="en-GB" sz="1800" b="0" strike="noStrike" spc="-1" dirty="0">
              <a:latin typeface="Garamond" panose="02020404030301010803" pitchFamily="18" charset="0"/>
            </a:endParaRPr>
          </a:p>
          <a:p>
            <a:pPr algn="ctr"/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21464337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Picture 24_ 30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55" name="CustomShape 67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68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57" name="Picture 4_ 32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58" name="TextShape 35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Rectangle 258"/>
          <p:cNvSpPr/>
          <p:nvPr/>
        </p:nvSpPr>
        <p:spPr>
          <a:xfrm>
            <a:off x="1027620" y="783720"/>
            <a:ext cx="7086240" cy="111541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2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Protocol Deep Dive: SAML</a:t>
            </a:r>
            <a:br>
              <a:rPr sz="32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US" sz="32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(The Enterprise SSO Standard)</a:t>
            </a:r>
            <a:endParaRPr lang="en-US" sz="3200" b="0" strike="noStrike" spc="-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572756" y="2335403"/>
            <a:ext cx="7998488" cy="35345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2000" b="1" strike="noStrike" spc="-1" dirty="0">
                <a:latin typeface="Garamond" panose="02020404030301010803" pitchFamily="18" charset="0"/>
                <a:ea typeface="Noto Sans CJK SC"/>
              </a:rPr>
              <a:t>What it is:</a:t>
            </a:r>
            <a: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  <a:t> </a:t>
            </a:r>
            <a:b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</a:br>
            <a: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  <a:t>Security Assertion Markup Language</a:t>
            </a:r>
            <a:b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</a:br>
            <a: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  <a:t>OASIS Standard</a:t>
            </a:r>
            <a:b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</a:br>
            <a: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  <a:t> </a:t>
            </a:r>
          </a:p>
          <a:p>
            <a:pPr algn="ctr">
              <a:lnSpc>
                <a:spcPct val="100000"/>
              </a:lnSpc>
              <a:buNone/>
            </a:pPr>
            <a:b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</a:br>
            <a: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  <a:t>It’s an </a:t>
            </a:r>
            <a:r>
              <a:rPr lang="en-US" sz="2000" b="1" strike="noStrike" spc="-1" dirty="0">
                <a:latin typeface="Garamond" panose="02020404030301010803" pitchFamily="18" charset="0"/>
                <a:ea typeface="Noto Sans CJK SC"/>
              </a:rPr>
              <a:t>XML-based protocol</a:t>
            </a:r>
            <a: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  <a:t> for exchanging authentication and authorization data between parties</a:t>
            </a:r>
            <a:b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</a:br>
            <a:endParaRPr lang="en-US" sz="2000" b="0" strike="noStrike" spc="-1" dirty="0">
              <a:latin typeface="Garamond" panose="02020404030301010803" pitchFamily="18" charset="0"/>
              <a:ea typeface="Noto Sans CJK SC"/>
            </a:endParaRPr>
          </a:p>
          <a:p>
            <a:pPr algn="ctr">
              <a:lnSpc>
                <a:spcPct val="100000"/>
              </a:lnSpc>
              <a:buNone/>
            </a:pPr>
            <a:b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</a:br>
            <a: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  <a:t>This is a digitally signed statement of </a:t>
            </a:r>
            <a:r>
              <a:rPr lang="en-US" sz="2000" b="1" i="1" strike="noStrike" spc="-1" dirty="0">
                <a:latin typeface="Garamond" panose="02020404030301010803" pitchFamily="18" charset="0"/>
                <a:ea typeface="Noto Sans CJK SC"/>
              </a:rPr>
              <a:t>who you are</a:t>
            </a:r>
            <a:endParaRPr lang="en-GB" sz="20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Picture 24_ 26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73" name="CustomShape 59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CustomShape 60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75" name="Picture 4_ 28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76" name="TextShape 31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D01209-8DCE-4731-BD50-484C37840202}"/>
              </a:ext>
            </a:extLst>
          </p:cNvPr>
          <p:cNvSpPr txBox="1"/>
          <p:nvPr/>
        </p:nvSpPr>
        <p:spPr>
          <a:xfrm>
            <a:off x="861060" y="2331360"/>
            <a:ext cx="7178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strike="noStrike" spc="-1" dirty="0">
                <a:latin typeface="Garamond" panose="02020404030301010803" pitchFamily="18" charset="0"/>
                <a:ea typeface="Noto Sans CJK SC"/>
              </a:rPr>
              <a:t>The Core Problem it Solves:</a:t>
            </a:r>
            <a:r>
              <a:rPr lang="en-GB" sz="2000" b="0" strike="noStrike" spc="-1" dirty="0">
                <a:latin typeface="Garamond" panose="02020404030301010803" pitchFamily="18" charset="0"/>
                <a:ea typeface="Noto Sans CJK SC"/>
              </a:rPr>
              <a:t> Web Browser Single Sign-On (SSO) across security domains. The foundation of Federation.</a:t>
            </a:r>
            <a:br>
              <a:rPr lang="en-GB" sz="2000" b="0" strike="noStrike" spc="-1" dirty="0">
                <a:latin typeface="Garamond" panose="02020404030301010803" pitchFamily="18" charset="0"/>
                <a:ea typeface="Noto Sans CJK SC"/>
              </a:rPr>
            </a:br>
            <a:br>
              <a:rPr lang="en-GB" sz="2000" b="0" strike="noStrike" spc="-1" dirty="0">
                <a:latin typeface="Garamond" panose="02020404030301010803" pitchFamily="18" charset="0"/>
                <a:ea typeface="Noto Sans CJK SC"/>
              </a:rPr>
            </a:br>
            <a:br>
              <a:rPr lang="en-GB" sz="2000" b="0" strike="noStrike" spc="-1" dirty="0">
                <a:latin typeface="Garamond" panose="02020404030301010803" pitchFamily="18" charset="0"/>
                <a:ea typeface="Noto Sans CJK SC"/>
              </a:rPr>
            </a:br>
            <a:r>
              <a:rPr lang="en-GB" sz="2000" b="0" strike="noStrike" spc="-1" dirty="0">
                <a:latin typeface="Garamond" panose="02020404030301010803" pitchFamily="18" charset="0"/>
                <a:ea typeface="Noto Sans CJK SC"/>
              </a:rPr>
              <a:t>It allows a user to log in once (SSO) and gain access to multiple services without re-entering credentials.</a:t>
            </a:r>
            <a:endParaRPr lang="en-KE" sz="2000" dirty="0"/>
          </a:p>
        </p:txBody>
      </p:sp>
    </p:spTree>
    <p:extLst>
      <p:ext uri="{BB962C8B-B14F-4D97-AF65-F5344CB8AC3E}">
        <p14:creationId xmlns:p14="http://schemas.microsoft.com/office/powerpoint/2010/main" val="9232963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Picture 24_ 27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68" name="CustomShape 6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6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70" name="Picture 4_ 29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71" name="TextShape 32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3A0397-25D3-4FE4-ACE9-14AD326F5C92}"/>
              </a:ext>
            </a:extLst>
          </p:cNvPr>
          <p:cNvSpPr txBox="1"/>
          <p:nvPr/>
        </p:nvSpPr>
        <p:spPr>
          <a:xfrm>
            <a:off x="836340" y="2264490"/>
            <a:ext cx="731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trike="noStrike" spc="-1" dirty="0">
                <a:latin typeface="Garamond" panose="02020404030301010803" pitchFamily="18" charset="0"/>
                <a:ea typeface="Noto Sans CJK SC"/>
              </a:rPr>
              <a:t>Common Use Case:</a:t>
            </a:r>
            <a:r>
              <a:rPr lang="en-US" sz="2000" b="0" strike="noStrike" spc="-1" dirty="0">
                <a:latin typeface="Garamond" panose="02020404030301010803" pitchFamily="18" charset="0"/>
                <a:ea typeface="Noto Sans CJK SC"/>
              </a:rPr>
              <a:t> A user goes to a cloud service (e.g., Canvas, Zoom, Orchid, Moodle), clicks "Login with University Credentials," and gets seamlessly logged in.</a:t>
            </a:r>
            <a:endParaRPr lang="en-US" sz="2000" b="0" strike="noStrike" spc="-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4049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Picture 24_ 31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62" name="CustomShape 69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70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64" name="Picture 4_ 33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65" name="TextShape 36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Rectangle 265"/>
          <p:cNvSpPr/>
          <p:nvPr/>
        </p:nvSpPr>
        <p:spPr>
          <a:xfrm>
            <a:off x="587670" y="637560"/>
            <a:ext cx="7966140" cy="50974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2">
              <a:spcAft>
                <a:spcPts val="4800"/>
              </a:spcAft>
            </a:pPr>
            <a:r>
              <a:rPr lang="en-US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</a:rPr>
              <a:t>Key Components and Roles:</a:t>
            </a:r>
            <a:endParaRPr lang="en-GB" sz="2800" dirty="0">
              <a:solidFill>
                <a:srgbClr val="7030A0"/>
              </a:solidFill>
              <a:latin typeface="Garamond" panose="02020404030301010803" pitchFamily="18" charset="0"/>
            </a:endParaRPr>
          </a:p>
          <a:p>
            <a:pPr marL="342900" indent="-342900">
              <a:lnSpc>
                <a:spcPct val="100000"/>
              </a:lnSpc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2000" b="1" strike="noStrike" spc="-1" dirty="0">
                <a:latin typeface="Garamond" panose="02020404030301010803" pitchFamily="18" charset="0"/>
              </a:rPr>
              <a:t>Identity Provider (IdP):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We </a:t>
            </a:r>
            <a:r>
              <a:rPr lang="en-US" sz="2000" b="1" strike="noStrike" spc="-1" dirty="0">
                <a:latin typeface="Garamond" panose="02020404030301010803" pitchFamily="18" charset="0"/>
              </a:rPr>
              <a:t>authenticate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the user and </a:t>
            </a:r>
            <a:r>
              <a:rPr lang="en-US" sz="2000" b="1" strike="noStrike" spc="-1" dirty="0">
                <a:latin typeface="Garamond" panose="02020404030301010803" pitchFamily="18" charset="0"/>
              </a:rPr>
              <a:t>assert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their identity. (e.g., our Shibboleth/ADFS server)</a:t>
            </a:r>
          </a:p>
          <a:p>
            <a:pPr marL="342900" indent="-342900">
              <a:lnSpc>
                <a:spcPct val="100000"/>
              </a:lnSpc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2000" b="1" strike="noStrike" spc="-1" dirty="0">
                <a:latin typeface="Garamond" panose="02020404030301010803" pitchFamily="18" charset="0"/>
              </a:rPr>
              <a:t>Service Provider (SP):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 The application that </a:t>
            </a:r>
            <a:r>
              <a:rPr lang="en-US" sz="2000" b="1" strike="noStrike" spc="-1" dirty="0">
                <a:latin typeface="Garamond" panose="02020404030301010803" pitchFamily="18" charset="0"/>
              </a:rPr>
              <a:t>trusts the IdP</a:t>
            </a:r>
            <a:r>
              <a:rPr lang="en-US" sz="2000" strike="noStrike" spc="-1" dirty="0">
                <a:latin typeface="Garamond" panose="02020404030301010803" pitchFamily="18" charset="0"/>
              </a:rPr>
              <a:t>.</a:t>
            </a:r>
            <a:r>
              <a:rPr lang="en-US" sz="2000" b="1" strike="noStrike" spc="-1" dirty="0">
                <a:latin typeface="Garamond" panose="02020404030301010803" pitchFamily="18" charset="0"/>
              </a:rPr>
              <a:t> </a:t>
            </a:r>
            <a:r>
              <a:rPr lang="en-US" sz="2000" b="0" strike="noStrike" spc="-1" dirty="0">
                <a:latin typeface="Garamond" panose="02020404030301010803" pitchFamily="18" charset="0"/>
              </a:rPr>
              <a:t>(e.g., Canvas, LinkedIn Learning)</a:t>
            </a:r>
          </a:p>
          <a:p>
            <a:pPr marL="3429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2000" b="1" strike="noStrike" spc="-1" dirty="0">
                <a:latin typeface="Garamond" panose="02020404030301010803" pitchFamily="18" charset="0"/>
              </a:rPr>
              <a:t>Principal: </a:t>
            </a:r>
            <a:r>
              <a:rPr lang="en-US" sz="2000" strike="noStrike" spc="-1" dirty="0">
                <a:latin typeface="Garamond" panose="02020404030301010803" pitchFamily="18" charset="0"/>
              </a:rPr>
              <a:t>The individual trying to acces</a:t>
            </a:r>
            <a:r>
              <a:rPr lang="en-US" sz="2000" spc="-1" dirty="0">
                <a:latin typeface="Garamond" panose="02020404030301010803" pitchFamily="18" charset="0"/>
              </a:rPr>
              <a:t>s the service</a:t>
            </a:r>
            <a:endParaRPr lang="en-US" sz="2000" b="1" strike="noStrike" spc="-1" dirty="0"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strike="noStrike" spc="-1" dirty="0">
                <a:latin typeface="Garamond" panose="02020404030301010803" pitchFamily="18" charset="0"/>
              </a:rPr>
              <a:t>Assertion: </a:t>
            </a:r>
            <a:r>
              <a:rPr lang="en-US" sz="2000" strike="noStrike" spc="-1" dirty="0">
                <a:latin typeface="Garamond" panose="02020404030301010803" pitchFamily="18" charset="0"/>
              </a:rPr>
              <a:t>A packaged statement about the Principal (a digitally signed XML document)</a:t>
            </a:r>
            <a:endParaRPr lang="en-US" sz="2000" b="1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1">
            <a:extLst>
              <a:ext uri="{FF2B5EF4-FFF2-40B4-BE49-F238E27FC236}">
                <a16:creationId xmlns:a16="http://schemas.microsoft.com/office/drawing/2014/main" id="{36CECFA1-C32D-4186-8940-8BAD2142AC18}"/>
              </a:ext>
            </a:extLst>
          </p:cNvPr>
          <p:cNvSpPr/>
          <p:nvPr/>
        </p:nvSpPr>
        <p:spPr>
          <a:xfrm>
            <a:off x="-15840" y="6217920"/>
            <a:ext cx="9142920" cy="71028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12">
            <a:extLst>
              <a:ext uri="{FF2B5EF4-FFF2-40B4-BE49-F238E27FC236}">
                <a16:creationId xmlns:a16="http://schemas.microsoft.com/office/drawing/2014/main" id="{04B474EA-1CBF-424C-A163-E1EE0F706FA8}"/>
              </a:ext>
            </a:extLst>
          </p:cNvPr>
          <p:cNvSpPr/>
          <p:nvPr/>
        </p:nvSpPr>
        <p:spPr>
          <a:xfrm>
            <a:off x="2926080" y="6492240"/>
            <a:ext cx="6125760" cy="370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Picture 4_ 4" descr="J:\Business\KENET\Kenet-logo.png">
            <a:extLst>
              <a:ext uri="{FF2B5EF4-FFF2-40B4-BE49-F238E27FC236}">
                <a16:creationId xmlns:a16="http://schemas.microsoft.com/office/drawing/2014/main" id="{D463111F-E3AC-4802-B441-82D358D2600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7092360" y="71280"/>
            <a:ext cx="1908000" cy="641880"/>
          </a:xfrm>
          <a:prstGeom prst="rect">
            <a:avLst/>
          </a:prstGeom>
          <a:ln w="0">
            <a:noFill/>
          </a:ln>
        </p:spPr>
      </p:pic>
      <p:sp>
        <p:nvSpPr>
          <p:cNvPr id="8" name="TextShape 7">
            <a:extLst>
              <a:ext uri="{FF2B5EF4-FFF2-40B4-BE49-F238E27FC236}">
                <a16:creationId xmlns:a16="http://schemas.microsoft.com/office/drawing/2014/main" id="{4A8E9E50-F574-43A4-A517-22B66431E3D6}"/>
              </a:ext>
            </a:extLst>
          </p:cNvPr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5ADA9F3-16CF-49EA-B1E2-42D80654AC11}"/>
              </a:ext>
            </a:extLst>
          </p:cNvPr>
          <p:cNvSpPr/>
          <p:nvPr/>
        </p:nvSpPr>
        <p:spPr>
          <a:xfrm>
            <a:off x="290369" y="840681"/>
            <a:ext cx="1577591" cy="376083"/>
          </a:xfrm>
          <a:prstGeom prst="round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User Agent</a:t>
            </a:r>
            <a:endParaRPr lang="en-K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0A8CBAD-F87C-4835-923B-4ADD1C4E67B0}"/>
              </a:ext>
            </a:extLst>
          </p:cNvPr>
          <p:cNvSpPr/>
          <p:nvPr/>
        </p:nvSpPr>
        <p:spPr>
          <a:xfrm>
            <a:off x="3046663" y="840681"/>
            <a:ext cx="1577591" cy="377901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SP</a:t>
            </a:r>
            <a:endParaRPr lang="en-KE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4899EBD-1458-49E2-8FB8-751F55FED375}"/>
              </a:ext>
            </a:extLst>
          </p:cNvPr>
          <p:cNvSpPr/>
          <p:nvPr/>
        </p:nvSpPr>
        <p:spPr>
          <a:xfrm>
            <a:off x="5305062" y="840681"/>
            <a:ext cx="1577591" cy="354424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WAYF/DS</a:t>
            </a:r>
            <a:endParaRPr lang="en-KE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F5ADCC9-E8B5-4B50-9BEB-A7D49A99495B}"/>
              </a:ext>
            </a:extLst>
          </p:cNvPr>
          <p:cNvSpPr/>
          <p:nvPr/>
        </p:nvSpPr>
        <p:spPr>
          <a:xfrm>
            <a:off x="7395869" y="837044"/>
            <a:ext cx="1577591" cy="354424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IdP</a:t>
            </a:r>
            <a:endParaRPr lang="en-KE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8A4F8D-11F4-491A-8B25-70D79E2CF06E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075019" y="1216764"/>
            <a:ext cx="4146" cy="51372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01825DD-C771-44FE-9BA1-75D9D0804EA9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835459" y="1218582"/>
            <a:ext cx="0" cy="51385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9AA486-3576-4ADE-8D66-012FC89F56B3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6091710" y="1195105"/>
            <a:ext cx="2148" cy="49272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276176B-DE95-4839-B69E-37A4E8E27B41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8182593" y="1191468"/>
            <a:ext cx="2072" cy="49187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CA473A9-2366-45C0-9E6B-8AA92AA52AEB}"/>
              </a:ext>
            </a:extLst>
          </p:cNvPr>
          <p:cNvCxnSpPr>
            <a:cxnSpLocks/>
          </p:cNvCxnSpPr>
          <p:nvPr/>
        </p:nvCxnSpPr>
        <p:spPr>
          <a:xfrm>
            <a:off x="1079163" y="1762432"/>
            <a:ext cx="2756295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63ADDD9-E0C1-45A9-A72E-2AF15444631F}"/>
              </a:ext>
            </a:extLst>
          </p:cNvPr>
          <p:cNvCxnSpPr>
            <a:cxnSpLocks/>
          </p:cNvCxnSpPr>
          <p:nvPr/>
        </p:nvCxnSpPr>
        <p:spPr>
          <a:xfrm flipH="1" flipV="1">
            <a:off x="961406" y="2377194"/>
            <a:ext cx="2867842" cy="835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B32DD1F-84F0-4C20-BC41-765ECD326F0A}"/>
              </a:ext>
            </a:extLst>
          </p:cNvPr>
          <p:cNvCxnSpPr>
            <a:cxnSpLocks/>
          </p:cNvCxnSpPr>
          <p:nvPr/>
        </p:nvCxnSpPr>
        <p:spPr>
          <a:xfrm>
            <a:off x="959099" y="2377194"/>
            <a:ext cx="0" cy="20377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83A04BF-2E0D-4407-9BD5-6CAD2614EF1A}"/>
              </a:ext>
            </a:extLst>
          </p:cNvPr>
          <p:cNvCxnSpPr>
            <a:cxnSpLocks/>
          </p:cNvCxnSpPr>
          <p:nvPr/>
        </p:nvCxnSpPr>
        <p:spPr>
          <a:xfrm flipV="1">
            <a:off x="958255" y="2578040"/>
            <a:ext cx="5133454" cy="2928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9AD15AC-019A-4291-B1D1-85A637A366C0}"/>
              </a:ext>
            </a:extLst>
          </p:cNvPr>
          <p:cNvCxnSpPr>
            <a:cxnSpLocks/>
          </p:cNvCxnSpPr>
          <p:nvPr/>
        </p:nvCxnSpPr>
        <p:spPr>
          <a:xfrm flipV="1">
            <a:off x="6091709" y="2554563"/>
            <a:ext cx="2092955" cy="23477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CA2FC3E-1B24-41F3-A890-DDEB6FD51781}"/>
              </a:ext>
            </a:extLst>
          </p:cNvPr>
          <p:cNvCxnSpPr>
            <a:cxnSpLocks/>
          </p:cNvCxnSpPr>
          <p:nvPr/>
        </p:nvCxnSpPr>
        <p:spPr>
          <a:xfrm flipH="1">
            <a:off x="961406" y="3132162"/>
            <a:ext cx="5130303" cy="882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264EB49-5D01-417B-B767-38924F6A06B2}"/>
              </a:ext>
            </a:extLst>
          </p:cNvPr>
          <p:cNvCxnSpPr>
            <a:cxnSpLocks/>
          </p:cNvCxnSpPr>
          <p:nvPr/>
        </p:nvCxnSpPr>
        <p:spPr>
          <a:xfrm>
            <a:off x="958255" y="3132161"/>
            <a:ext cx="0" cy="296839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88E1B83-D300-44CD-836A-79079DA1F450}"/>
              </a:ext>
            </a:extLst>
          </p:cNvPr>
          <p:cNvCxnSpPr>
            <a:cxnSpLocks/>
          </p:cNvCxnSpPr>
          <p:nvPr/>
        </p:nvCxnSpPr>
        <p:spPr>
          <a:xfrm flipV="1">
            <a:off x="958255" y="3396575"/>
            <a:ext cx="7226409" cy="32425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C97F3F9-6319-45FF-8D03-68D4D38F5999}"/>
              </a:ext>
            </a:extLst>
          </p:cNvPr>
          <p:cNvCxnSpPr>
            <a:cxnSpLocks/>
          </p:cNvCxnSpPr>
          <p:nvPr/>
        </p:nvCxnSpPr>
        <p:spPr>
          <a:xfrm>
            <a:off x="3835458" y="3971925"/>
            <a:ext cx="435128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AF90DB-E104-41F0-AEED-06D9E34BB42F}"/>
              </a:ext>
            </a:extLst>
          </p:cNvPr>
          <p:cNvCxnSpPr>
            <a:cxnSpLocks/>
          </p:cNvCxnSpPr>
          <p:nvPr/>
        </p:nvCxnSpPr>
        <p:spPr>
          <a:xfrm flipH="1">
            <a:off x="1077091" y="3971925"/>
            <a:ext cx="275836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0C43EE0E-A7A5-4D63-9A94-01EA8F49C092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29249" y="4464462"/>
            <a:ext cx="4353344" cy="251867"/>
          </a:xfrm>
          <a:prstGeom prst="bentConnector3">
            <a:avLst>
              <a:gd name="adj1" fmla="val 166309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712442A-3E2F-4367-BB4A-601B98B7B9BE}"/>
              </a:ext>
            </a:extLst>
          </p:cNvPr>
          <p:cNvCxnSpPr>
            <a:cxnSpLocks/>
          </p:cNvCxnSpPr>
          <p:nvPr/>
        </p:nvCxnSpPr>
        <p:spPr>
          <a:xfrm flipH="1">
            <a:off x="1072953" y="6110216"/>
            <a:ext cx="275629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55DCC96-97A0-4567-AABD-6D7A42EDC0B7}"/>
              </a:ext>
            </a:extLst>
          </p:cNvPr>
          <p:cNvCxnSpPr>
            <a:cxnSpLocks/>
          </p:cNvCxnSpPr>
          <p:nvPr/>
        </p:nvCxnSpPr>
        <p:spPr>
          <a:xfrm>
            <a:off x="3829249" y="5288508"/>
            <a:ext cx="4353344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BD4BB43-FD19-438E-8A12-FBFB142BDE15}"/>
              </a:ext>
            </a:extLst>
          </p:cNvPr>
          <p:cNvCxnSpPr>
            <a:cxnSpLocks/>
          </p:cNvCxnSpPr>
          <p:nvPr/>
        </p:nvCxnSpPr>
        <p:spPr>
          <a:xfrm flipH="1">
            <a:off x="3829249" y="5746782"/>
            <a:ext cx="4353345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4C960F7-29FC-483B-82BC-588D9E3052AB}"/>
              </a:ext>
            </a:extLst>
          </p:cNvPr>
          <p:cNvSpPr txBox="1"/>
          <p:nvPr/>
        </p:nvSpPr>
        <p:spPr>
          <a:xfrm>
            <a:off x="1072953" y="1482640"/>
            <a:ext cx="30098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Garamond" panose="02020404030301010803" pitchFamily="18" charset="0"/>
              </a:rPr>
              <a:t>1.</a:t>
            </a:r>
            <a:r>
              <a:rPr lang="en-GB" sz="700" b="1" dirty="0">
                <a:latin typeface="Garamond" panose="02020404030301010803" pitchFamily="18" charset="0"/>
              </a:rPr>
              <a:t> </a:t>
            </a:r>
            <a:r>
              <a:rPr lang="en-GB" sz="900" b="1" dirty="0">
                <a:latin typeface="Garamond" panose="02020404030301010803" pitchFamily="18" charset="0"/>
              </a:rPr>
              <a:t>User attempts to access a resource </a:t>
            </a:r>
            <a:r>
              <a:rPr lang="en-GB" sz="900" b="1" dirty="0" err="1">
                <a:latin typeface="Garamond" panose="02020404030301010803" pitchFamily="18" charset="0"/>
              </a:rPr>
              <a:t>ie</a:t>
            </a:r>
            <a:r>
              <a:rPr lang="en-GB" sz="900" b="1" dirty="0">
                <a:latin typeface="Garamond" panose="02020404030301010803" pitchFamily="18" charset="0"/>
              </a:rPr>
              <a:t>. Service Provider</a:t>
            </a:r>
            <a:endParaRPr lang="en-KE" sz="900" b="1" dirty="0">
              <a:latin typeface="Garamond" panose="02020404030301010803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F0CEFF-F96C-4845-AE38-B99926833C08}"/>
              </a:ext>
            </a:extLst>
          </p:cNvPr>
          <p:cNvSpPr txBox="1"/>
          <p:nvPr/>
        </p:nvSpPr>
        <p:spPr>
          <a:xfrm>
            <a:off x="1079163" y="2020428"/>
            <a:ext cx="2611035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Garamond" panose="02020404030301010803" pitchFamily="18" charset="0"/>
              </a:rPr>
              <a:t>2.</a:t>
            </a:r>
            <a:r>
              <a:rPr lang="en-GB" sz="900" b="1" dirty="0">
                <a:latin typeface="Garamond" panose="02020404030301010803" pitchFamily="18" charset="0"/>
              </a:rPr>
              <a:t> </a:t>
            </a:r>
            <a:r>
              <a:rPr lang="en-GB" sz="800" b="1" dirty="0">
                <a:latin typeface="Garamond" panose="02020404030301010803" pitchFamily="18" charset="0"/>
              </a:rPr>
              <a:t>Authentication request issued by Service Provider to Discovery Service/WAYF or IdP</a:t>
            </a:r>
            <a:endParaRPr lang="en-KE" sz="1000" b="1" dirty="0">
              <a:latin typeface="Garamond" panose="02020404030301010803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7779D5C-ACC1-41A1-9405-2AB3A388E7D2}"/>
              </a:ext>
            </a:extLst>
          </p:cNvPr>
          <p:cNvSpPr txBox="1"/>
          <p:nvPr/>
        </p:nvSpPr>
        <p:spPr>
          <a:xfrm>
            <a:off x="1072953" y="2845158"/>
            <a:ext cx="4933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Garamond" panose="02020404030301010803" pitchFamily="18" charset="0"/>
              </a:rPr>
              <a:t>3. </a:t>
            </a:r>
            <a:r>
              <a:rPr lang="en-GB" sz="900" b="1" dirty="0">
                <a:latin typeface="Garamond" panose="02020404030301010803" pitchFamily="18" charset="0"/>
              </a:rPr>
              <a:t>If DS/WAYF is used, the User selects the IdP. The Authentication Request is then redirected</a:t>
            </a:r>
            <a:endParaRPr lang="en-KE" sz="900" b="1" dirty="0">
              <a:latin typeface="Garamond" panose="02020404030301010803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700A342-F025-41A8-A308-B33A69CCB3F1}"/>
              </a:ext>
            </a:extLst>
          </p:cNvPr>
          <p:cNvSpPr txBox="1"/>
          <p:nvPr/>
        </p:nvSpPr>
        <p:spPr>
          <a:xfrm>
            <a:off x="1079163" y="3577905"/>
            <a:ext cx="235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Garamond" panose="02020404030301010803" pitchFamily="18" charset="0"/>
              </a:rPr>
              <a:t>4.</a:t>
            </a:r>
            <a:r>
              <a:rPr lang="en-GB" b="1" dirty="0">
                <a:latin typeface="Garamond" panose="02020404030301010803" pitchFamily="18" charset="0"/>
              </a:rPr>
              <a:t> </a:t>
            </a:r>
            <a:r>
              <a:rPr lang="en-GB" sz="900" b="1" dirty="0">
                <a:latin typeface="Garamond" panose="02020404030301010803" pitchFamily="18" charset="0"/>
              </a:rPr>
              <a:t>Identity Provider identifies User</a:t>
            </a:r>
            <a:endParaRPr lang="en-KE" sz="2000" b="1" dirty="0">
              <a:latin typeface="Garamond" panose="02020404030301010803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25E1B4-8C32-4585-8F89-E6641E185358}"/>
              </a:ext>
            </a:extLst>
          </p:cNvPr>
          <p:cNvSpPr txBox="1"/>
          <p:nvPr/>
        </p:nvSpPr>
        <p:spPr>
          <a:xfrm>
            <a:off x="1087676" y="4175322"/>
            <a:ext cx="6597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Garamond" panose="02020404030301010803" pitchFamily="18" charset="0"/>
              </a:rPr>
              <a:t>5.</a:t>
            </a:r>
            <a:r>
              <a:rPr lang="en-GB" sz="1200" b="1" dirty="0">
                <a:latin typeface="Garamond" panose="02020404030301010803" pitchFamily="18" charset="0"/>
              </a:rPr>
              <a:t> </a:t>
            </a:r>
            <a:r>
              <a:rPr lang="en-GB" sz="900" b="1" dirty="0">
                <a:latin typeface="Cascadia Mono" panose="020B0609020000020004" pitchFamily="49" charset="0"/>
                <a:cs typeface="Cascadia Mono" panose="020B0609020000020004" pitchFamily="49" charset="0"/>
              </a:rPr>
              <a:t>&lt;</a:t>
            </a:r>
            <a:r>
              <a:rPr lang="en-GB" sz="900" b="1" dirty="0" err="1">
                <a:latin typeface="Cascadia Mono" panose="020B0609020000020004" pitchFamily="49" charset="0"/>
                <a:cs typeface="Cascadia Mono" panose="020B0609020000020004" pitchFamily="49" charset="0"/>
              </a:rPr>
              <a:t>saml:Responce</a:t>
            </a:r>
            <a:r>
              <a:rPr lang="en-GB" sz="900" b="1" dirty="0">
                <a:latin typeface="Cascadia Mono" panose="020B0609020000020004" pitchFamily="49" charset="0"/>
                <a:cs typeface="Cascadia Mono" panose="020B0609020000020004" pitchFamily="49" charset="0"/>
              </a:rPr>
              <a:t>&gt; </a:t>
            </a:r>
            <a:r>
              <a:rPr lang="en-GB" sz="900" b="1" dirty="0">
                <a:latin typeface="Garamond" panose="02020404030301010803" pitchFamily="18" charset="0"/>
              </a:rPr>
              <a:t>issued by identity provider (IdP) to Service Provider (SP), and MAY contain </a:t>
            </a:r>
            <a:r>
              <a:rPr lang="en-GB" sz="900" b="1" dirty="0" err="1">
                <a:latin typeface="Garamond" panose="02020404030301010803" pitchFamily="18" charset="0"/>
              </a:rPr>
              <a:t>attrubutes</a:t>
            </a:r>
            <a:r>
              <a:rPr lang="en-GB" sz="900" b="1" dirty="0">
                <a:latin typeface="Garamond" panose="02020404030301010803" pitchFamily="18" charset="0"/>
              </a:rPr>
              <a:t>.</a:t>
            </a:r>
            <a:endParaRPr lang="en-KE" sz="1400" b="1" dirty="0">
              <a:latin typeface="Garamond" panose="02020404030301010803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1A3711-0918-4985-82FD-EF763241F966}"/>
              </a:ext>
            </a:extLst>
          </p:cNvPr>
          <p:cNvSpPr txBox="1"/>
          <p:nvPr/>
        </p:nvSpPr>
        <p:spPr>
          <a:xfrm>
            <a:off x="3916907" y="4977689"/>
            <a:ext cx="41468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6. </a:t>
            </a:r>
            <a:r>
              <a:rPr lang="en-GB" sz="900" b="1" dirty="0">
                <a:latin typeface="Garamond" panose="02020404030301010803" pitchFamily="18" charset="0"/>
              </a:rPr>
              <a:t>Service Provider send </a:t>
            </a:r>
            <a:r>
              <a:rPr lang="en-GB" sz="900" dirty="0">
                <a:latin typeface="Cascadia Mono" panose="020B0609020000020004" pitchFamily="49" charset="0"/>
                <a:cs typeface="Cascadia Mono" panose="020B0609020000020004" pitchFamily="49" charset="0"/>
              </a:rPr>
              <a:t>&lt;</a:t>
            </a:r>
            <a:r>
              <a:rPr lang="en-GB" sz="900" dirty="0" err="1">
                <a:latin typeface="Cascadia Mono" panose="020B0609020000020004" pitchFamily="49" charset="0"/>
                <a:cs typeface="Cascadia Mono" panose="020B0609020000020004" pitchFamily="49" charset="0"/>
              </a:rPr>
              <a:t>saml:AttributeQuery</a:t>
            </a:r>
            <a:r>
              <a:rPr lang="en-GB" sz="900" dirty="0">
                <a:latin typeface="Cascadia Mono" panose="020B0609020000020004" pitchFamily="49" charset="0"/>
                <a:cs typeface="Cascadia Mono" panose="020B0609020000020004" pitchFamily="49" charset="0"/>
              </a:rPr>
              <a:t>&gt; </a:t>
            </a:r>
            <a:r>
              <a:rPr lang="en-GB" sz="900" b="1" dirty="0">
                <a:latin typeface="Garamond" panose="02020404030301010803" pitchFamily="18" charset="0"/>
              </a:rPr>
              <a:t>to Identity Provider</a:t>
            </a:r>
            <a:endParaRPr lang="en-KE" sz="1200" b="1" dirty="0">
              <a:latin typeface="Garamond" panose="02020404030301010803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401A3F-9A71-400E-8AFE-F7658ED89749}"/>
              </a:ext>
            </a:extLst>
          </p:cNvPr>
          <p:cNvSpPr txBox="1"/>
          <p:nvPr/>
        </p:nvSpPr>
        <p:spPr>
          <a:xfrm>
            <a:off x="3912763" y="5500658"/>
            <a:ext cx="4150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7.</a:t>
            </a:r>
            <a:r>
              <a:rPr lang="en-GB" sz="800" b="1" dirty="0"/>
              <a:t> </a:t>
            </a:r>
            <a:r>
              <a:rPr lang="en-GB" sz="900" b="1" dirty="0">
                <a:latin typeface="Garamond" panose="02020404030301010803" pitchFamily="18" charset="0"/>
              </a:rPr>
              <a:t>Identity Provider returns </a:t>
            </a:r>
            <a:r>
              <a:rPr lang="en-GB" sz="900" dirty="0">
                <a:latin typeface="Cascadia Mono" panose="020B0609020000020004" pitchFamily="49" charset="0"/>
                <a:cs typeface="Cascadia Mono" panose="020B0609020000020004" pitchFamily="49" charset="0"/>
              </a:rPr>
              <a:t>&lt;</a:t>
            </a:r>
            <a:r>
              <a:rPr lang="en-GB" sz="900" dirty="0" err="1">
                <a:latin typeface="Cascadia Mono" panose="020B0609020000020004" pitchFamily="49" charset="0"/>
                <a:cs typeface="Cascadia Mono" panose="020B0609020000020004" pitchFamily="49" charset="0"/>
              </a:rPr>
              <a:t>saml:Assertion</a:t>
            </a:r>
            <a:r>
              <a:rPr lang="en-GB" sz="900" dirty="0">
                <a:latin typeface="Garamond" panose="02020404030301010803" pitchFamily="18" charset="0"/>
                <a:cs typeface="Cascadia Mono" panose="020B0609020000020004" pitchFamily="49" charset="0"/>
              </a:rPr>
              <a:t>&gt;</a:t>
            </a:r>
            <a:r>
              <a:rPr lang="en-GB" sz="900" dirty="0">
                <a:latin typeface="Garamond" panose="02020404030301010803" pitchFamily="18" charset="0"/>
              </a:rPr>
              <a:t> </a:t>
            </a:r>
            <a:r>
              <a:rPr lang="en-GB" sz="900" b="1" dirty="0">
                <a:latin typeface="Garamond" panose="02020404030301010803" pitchFamily="18" charset="0"/>
              </a:rPr>
              <a:t>to Service Provider</a:t>
            </a:r>
            <a:endParaRPr lang="en-KE" sz="900" b="1" dirty="0">
              <a:latin typeface="Garamond" panose="02020404030301010803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B34DDC-02EE-4955-B1B9-F4432B5B1A45}"/>
              </a:ext>
            </a:extLst>
          </p:cNvPr>
          <p:cNvSpPr txBox="1"/>
          <p:nvPr/>
        </p:nvSpPr>
        <p:spPr>
          <a:xfrm>
            <a:off x="1087676" y="5587612"/>
            <a:ext cx="264412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Garamond" panose="02020404030301010803" pitchFamily="18" charset="0"/>
              </a:rPr>
              <a:t>8. </a:t>
            </a:r>
            <a:r>
              <a:rPr lang="en-GB" sz="900" b="1" dirty="0">
                <a:latin typeface="Garamond" panose="02020404030301010803" pitchFamily="18" charset="0"/>
              </a:rPr>
              <a:t>Based on the Identity Provider’s assertions identifying the User, the Service Provider either returns the resource or an (HTTP) error.</a:t>
            </a:r>
            <a:endParaRPr lang="en-KE" sz="1200" b="1" dirty="0">
              <a:latin typeface="Garamond" panose="02020404030301010803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DA7D75-4DE9-4D78-BDA5-9DF67AEA8956}"/>
              </a:ext>
            </a:extLst>
          </p:cNvPr>
          <p:cNvSpPr txBox="1"/>
          <p:nvPr/>
        </p:nvSpPr>
        <p:spPr>
          <a:xfrm>
            <a:off x="0" y="142708"/>
            <a:ext cx="4238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SAML Authentication Flow</a:t>
            </a:r>
            <a:endParaRPr lang="en-KE" sz="2400" b="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3564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Picture 24_ 19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78" name="CustomShape 45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9" name="CustomShape 46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80" name="Picture 4_ 21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81" name="TextShape 24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08F57C-776F-4C69-868C-FAE90E05B9B9}"/>
              </a:ext>
            </a:extLst>
          </p:cNvPr>
          <p:cNvSpPr txBox="1"/>
          <p:nvPr/>
        </p:nvSpPr>
        <p:spPr>
          <a:xfrm>
            <a:off x="756330" y="1402080"/>
            <a:ext cx="759714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Types of SAML Assertions</a:t>
            </a:r>
            <a:b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endParaRPr lang="en-GB" sz="2400" b="1" dirty="0">
              <a:solidFill>
                <a:srgbClr val="7030A0"/>
              </a:solidFill>
              <a:latin typeface="Garamond" panose="02020404030301010803" pitchFamily="18" charset="0"/>
            </a:endParaRPr>
          </a:p>
          <a:p>
            <a:endParaRPr lang="en-GB" b="1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Authentication Assertion</a:t>
            </a:r>
            <a:r>
              <a:rPr lang="en-GB" sz="2000" dirty="0">
                <a:latin typeface="Garamond" panose="02020404030301010803" pitchFamily="18" charset="0"/>
              </a:rPr>
              <a:t> – Confirms that the user was authenticated at a certain time and by a certain method (e.g., password, multi-factor authentication).</a:t>
            </a:r>
            <a:endParaRPr lang="en-GB" sz="2000" b="1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Attribute Assertion</a:t>
            </a:r>
            <a:r>
              <a:rPr lang="en-GB" sz="2000" dirty="0">
                <a:latin typeface="Garamond" panose="02020404030301010803" pitchFamily="18" charset="0"/>
              </a:rPr>
              <a:t> - Conveys extra information (e.g. email, roles) about the subject.</a:t>
            </a:r>
            <a:endParaRPr lang="en-GB" sz="2000" b="1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Garamond" panose="02020404030301010803" pitchFamily="18" charset="0"/>
              </a:rPr>
              <a:t>Authorization Decision Assertion</a:t>
            </a:r>
            <a:r>
              <a:rPr lang="en-GB" sz="2000" dirty="0">
                <a:latin typeface="Garamond" panose="02020404030301010803" pitchFamily="18" charset="0"/>
              </a:rPr>
              <a:t> - States whether the subject is allowed to perform an action (less commonly used in web SSO).</a:t>
            </a:r>
            <a:endParaRPr lang="en-KE" sz="2000" b="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3" name="Picture 4_4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04" name="TextShape 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5" name="Picture 104"/>
          <p:cNvPicPr/>
          <p:nvPr/>
        </p:nvPicPr>
        <p:blipFill>
          <a:blip r:embed="rId3"/>
          <a:stretch/>
        </p:blipFill>
        <p:spPr>
          <a:xfrm>
            <a:off x="0" y="709560"/>
            <a:ext cx="5256000" cy="5256000"/>
          </a:xfrm>
          <a:prstGeom prst="rect">
            <a:avLst/>
          </a:prstGeom>
          <a:ln w="0">
            <a:noFill/>
          </a:ln>
        </p:spPr>
      </p:pic>
      <p:sp>
        <p:nvSpPr>
          <p:cNvPr id="107" name="Rectangle 106"/>
          <p:cNvSpPr/>
          <p:nvPr/>
        </p:nvSpPr>
        <p:spPr>
          <a:xfrm>
            <a:off x="5486400" y="1573559"/>
            <a:ext cx="3427200" cy="29682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50000"/>
              </a:lnSpc>
              <a:buNone/>
              <a:tabLst>
                <a:tab pos="408240" algn="l"/>
              </a:tabLst>
            </a:pPr>
            <a:r>
              <a:rPr lang="en-US" sz="24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Identity:</a:t>
            </a:r>
            <a:r>
              <a:rPr lang="en-US" sz="2000" b="0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 </a:t>
            </a:r>
            <a:br>
              <a:rPr sz="20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US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Who are you? </a:t>
            </a:r>
            <a:br>
              <a:rPr dirty="0">
                <a:latin typeface="Garamond" panose="02020404030301010803" pitchFamily="18" charset="0"/>
              </a:rPr>
            </a:br>
            <a:r>
              <a:rPr lang="en-US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(e.g., </a:t>
            </a:r>
            <a:r>
              <a:rPr lang="en-US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  <a:hlinkClick r:id="rId4"/>
              </a:rPr>
              <a:t>j.doe@university.ac.ke</a:t>
            </a:r>
            <a:r>
              <a:rPr lang="en-US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)</a:t>
            </a:r>
          </a:p>
          <a:p>
            <a:pPr algn="ctr">
              <a:lnSpc>
                <a:spcPct val="150000"/>
              </a:lnSpc>
              <a:buNone/>
              <a:tabLst>
                <a:tab pos="408240" algn="l"/>
              </a:tabLst>
            </a:pPr>
            <a:endParaRPr lang="en-US" spc="-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50000"/>
              </a:lnSpc>
              <a:buNone/>
              <a:tabLst>
                <a:tab pos="408240" algn="l"/>
              </a:tabLst>
            </a:pPr>
            <a:endParaRPr lang="en-US" b="0" strike="noStrike" spc="-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50000"/>
              </a:lnSpc>
              <a:tabLst>
                <a:tab pos="408240" algn="l"/>
              </a:tabLst>
            </a:pPr>
            <a:r>
              <a:rPr lang="en-US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The digital representation of a user</a:t>
            </a:r>
            <a:endParaRPr lang="en-US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150000"/>
              </a:lnSpc>
              <a:buNone/>
              <a:tabLst>
                <a:tab pos="408240" algn="l"/>
              </a:tabLst>
            </a:pPr>
            <a:endParaRPr lang="en-US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Picture 24_ 26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73" name="CustomShape 59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CustomShape 60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75" name="Picture 4_ 28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76" name="TextShape 31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CAE081-4511-48E7-A40C-369F66323254}"/>
              </a:ext>
            </a:extLst>
          </p:cNvPr>
          <p:cNvSpPr txBox="1"/>
          <p:nvPr/>
        </p:nvSpPr>
        <p:spPr>
          <a:xfrm>
            <a:off x="876690" y="280190"/>
            <a:ext cx="7356420" cy="6176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spcAft>
                <a:spcPts val="1500"/>
              </a:spcAft>
            </a:pPr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Benefits of SAML Authentication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Enhanced Security</a:t>
            </a:r>
            <a:r>
              <a:rPr lang="en-GB" dirty="0">
                <a:latin typeface="Garamond" panose="02020404030301010803" pitchFamily="18" charset="0"/>
              </a:rPr>
              <a:t>: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Reduces attack surface by eliminating password storage at SP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Minimizes phishing and credential stuffing attacks</a:t>
            </a:r>
          </a:p>
          <a:p>
            <a:pPr lvl="1">
              <a:buSzPct val="70000"/>
            </a:pP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Improved User Experience</a:t>
            </a:r>
            <a:r>
              <a:rPr lang="en-GB" dirty="0">
                <a:latin typeface="Garamond" panose="02020404030301010803" pitchFamily="18" charset="0"/>
              </a:rPr>
              <a:t>: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Streamlined login process with one set of credentials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Faster access to multiple applications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Operational Efficiency</a:t>
            </a:r>
            <a:r>
              <a:rPr lang="en-GB" dirty="0">
                <a:latin typeface="Garamond" panose="02020404030301010803" pitchFamily="18" charset="0"/>
              </a:rPr>
              <a:t>: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Fewer password reset requests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Centralized access management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Cost Reduction</a:t>
            </a:r>
            <a:r>
              <a:rPr lang="en-GB" dirty="0">
                <a:latin typeface="Garamond" panose="02020404030301010803" pitchFamily="18" charset="0"/>
              </a:rPr>
              <a:t>: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Service providers avoid password management costs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Development resources focused on core competencies</a:t>
            </a:r>
          </a:p>
          <a:p>
            <a:endParaRPr lang="en-KE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Picture 24_ 15" descr="KENET-Watermark.png"/>
          <p:cNvPicPr/>
          <p:nvPr/>
        </p:nvPicPr>
        <p:blipFill>
          <a:blip r:embed="rId2"/>
          <a:stretch/>
        </p:blipFill>
        <p:spPr>
          <a:xfrm>
            <a:off x="1285920" y="709560"/>
            <a:ext cx="5455440" cy="5436360"/>
          </a:xfrm>
          <a:prstGeom prst="rect">
            <a:avLst/>
          </a:prstGeom>
          <a:ln w="0">
            <a:noFill/>
          </a:ln>
        </p:spPr>
      </p:pic>
      <p:sp>
        <p:nvSpPr>
          <p:cNvPr id="283" name="CustomShape 37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4" name="CustomShape 38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285" name="Picture 4_ 17" descr="J:\Business\KENET\Kenet-logo.png"/>
          <p:cNvPicPr/>
          <p:nvPr/>
        </p:nvPicPr>
        <p:blipFill>
          <a:blip r:embed="rId3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286" name="TextShape 20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2BF65C-122B-4C56-8475-B49FC5D9788B}"/>
              </a:ext>
            </a:extLst>
          </p:cNvPr>
          <p:cNvSpPr txBox="1"/>
          <p:nvPr/>
        </p:nvSpPr>
        <p:spPr>
          <a:xfrm>
            <a:off x="674161" y="709560"/>
            <a:ext cx="7545660" cy="5214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GB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Challenges &amp; Limitations of SAML</a:t>
            </a:r>
          </a:p>
          <a:p>
            <a:endParaRPr lang="en-GB" sz="2400" b="1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Implementation Complexity</a:t>
            </a:r>
            <a:r>
              <a:rPr lang="en-GB" dirty="0">
                <a:latin typeface="Garamond" panose="02020404030301010803" pitchFamily="18" charset="0"/>
              </a:rPr>
              <a:t>: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Requires significant configuration and coordination</a:t>
            </a:r>
          </a:p>
          <a:p>
            <a:pPr marL="742950" lvl="1" indent="-285750"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XML parsing, encryption, and validation can be challenging</a:t>
            </a:r>
          </a:p>
          <a:p>
            <a:pPr lvl="1">
              <a:buSzPct val="70000"/>
            </a:pP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Technical Constraints</a:t>
            </a:r>
            <a:r>
              <a:rPr lang="en-GB" dirty="0">
                <a:latin typeface="Garamond" panose="02020404030301010803" pitchFamily="18" charset="0"/>
              </a:rPr>
              <a:t>: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Limited mobile application support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Predefined bindings and attributes may not fit all use cases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Assertion size limitations and session management constraints</a:t>
            </a:r>
          </a:p>
          <a:p>
            <a:pPr lvl="1">
              <a:buSzPct val="70000"/>
            </a:pPr>
            <a:endParaRPr lang="en-GB" dirty="0">
              <a:latin typeface="Garamond" panose="02020404030301010803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Garamond" panose="02020404030301010803" pitchFamily="18" charset="0"/>
              </a:rPr>
              <a:t>Debugging Difficulties</a:t>
            </a:r>
            <a:r>
              <a:rPr lang="en-GB" dirty="0">
                <a:latin typeface="Garamond" panose="02020404030301010803" pitchFamily="18" charset="0"/>
              </a:rPr>
              <a:t>:</a:t>
            </a:r>
          </a:p>
          <a:p>
            <a:pPr marL="742950" lvl="1" indent="-285750">
              <a:spcAft>
                <a:spcPts val="500"/>
              </a:spcAft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Troubleshooting complex in multi-IdP environments</a:t>
            </a:r>
          </a:p>
          <a:p>
            <a:pPr marL="742950" lvl="1" indent="-285750">
              <a:buSzPct val="70000"/>
              <a:buFont typeface="Courier New" panose="02070309020205020404" pitchFamily="49" charset="0"/>
              <a:buChar char="o"/>
            </a:pPr>
            <a:r>
              <a:rPr lang="en-GB" dirty="0">
                <a:latin typeface="Garamond" panose="02020404030301010803" pitchFamily="18" charset="0"/>
              </a:rPr>
              <a:t>XML-based messages can be verbose and complex</a:t>
            </a:r>
          </a:p>
          <a:p>
            <a:endParaRPr lang="en-KE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0" y="2453040"/>
            <a:ext cx="9141480" cy="4831200"/>
          </a:xfrm>
          <a:custGeom>
            <a:avLst/>
            <a:gdLst/>
            <a:ahLst/>
            <a:cxnLst/>
            <a:rect l="l" t="t" r="r" b="b"/>
            <a:pathLst>
              <a:path w="12555" h="5963">
                <a:moveTo>
                  <a:pt x="12555" y="5963"/>
                </a:moveTo>
                <a:lnTo>
                  <a:pt x="0" y="5816"/>
                </a:lnTo>
                <a:cubicBezTo>
                  <a:pt x="5" y="4462"/>
                  <a:pt x="10" y="1699"/>
                  <a:pt x="15" y="345"/>
                </a:cubicBez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5963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2"/>
          <p:cNvSpPr/>
          <p:nvPr/>
        </p:nvSpPr>
        <p:spPr>
          <a:xfrm>
            <a:off x="1071360" y="5286240"/>
            <a:ext cx="6398280" cy="1497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GB" sz="2400" b="1" strike="noStrike" spc="-1">
                <a:solidFill>
                  <a:srgbClr val="FFFFFF"/>
                </a:solidFill>
                <a:latin typeface="Calibri"/>
                <a:ea typeface="DejaVu Sans"/>
              </a:rPr>
              <a:t>www.kenet.or.ke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Jomo Kenyatta Memorial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Library, University of Nairobi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P. O Box 30244-00100, Nairobi.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GB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0732 150 500 / 0703 044 500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289" name="Picture 4" descr="J:\Business\KENET\Transforming-EdthroughICTpurple.png"/>
          <p:cNvPicPr/>
          <p:nvPr/>
        </p:nvPicPr>
        <p:blipFill>
          <a:blip r:embed="rId2"/>
          <a:stretch/>
        </p:blipFill>
        <p:spPr>
          <a:xfrm>
            <a:off x="785880" y="1285920"/>
            <a:ext cx="3378960" cy="902520"/>
          </a:xfrm>
          <a:prstGeom prst="rect">
            <a:avLst/>
          </a:prstGeom>
          <a:ln w="0">
            <a:noFill/>
          </a:ln>
        </p:spPr>
      </p:pic>
      <p:sp>
        <p:nvSpPr>
          <p:cNvPr id="290" name="TextShape 3"/>
          <p:cNvSpPr/>
          <p:nvPr/>
        </p:nvSpPr>
        <p:spPr>
          <a:xfrm>
            <a:off x="0" y="3173400"/>
            <a:ext cx="7769880" cy="1467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GB" sz="6600" b="1" strike="noStrike" spc="-1">
                <a:solidFill>
                  <a:srgbClr val="FFFFFF"/>
                </a:solidFill>
                <a:latin typeface="Calibri"/>
                <a:ea typeface="DejaVu Sans"/>
              </a:rPr>
              <a:t>Thank You</a:t>
            </a:r>
            <a:endParaRPr lang="en-US" sz="6600" b="0" strike="noStrike" spc="-1">
              <a:latin typeface="Arial"/>
            </a:endParaRPr>
          </a:p>
        </p:txBody>
      </p:sp>
      <p:pic>
        <p:nvPicPr>
          <p:cNvPr id="291" name="Picture 4" descr="J:\Business\KENET\Kenet-logo.png"/>
          <p:cNvPicPr/>
          <p:nvPr/>
        </p:nvPicPr>
        <p:blipFill>
          <a:blip r:embed="rId3"/>
          <a:stretch/>
        </p:blipFill>
        <p:spPr>
          <a:xfrm>
            <a:off x="6429240" y="0"/>
            <a:ext cx="2569320" cy="863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Abs val="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3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2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8" dur="1000"/>
                                        <p:tgtEl>
                                          <p:spTgt spid="2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0" name="Picture 4_3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11" name="TextShape 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2" name="Picture 111"/>
          <p:cNvPicPr/>
          <p:nvPr/>
        </p:nvPicPr>
        <p:blipFill>
          <a:blip r:embed="rId3"/>
          <a:stretch/>
        </p:blipFill>
        <p:spPr>
          <a:xfrm>
            <a:off x="3872205" y="965160"/>
            <a:ext cx="5252760" cy="5252760"/>
          </a:xfrm>
          <a:prstGeom prst="rect">
            <a:avLst/>
          </a:prstGeom>
          <a:ln w="0">
            <a:noFill/>
          </a:ln>
        </p:spPr>
      </p:pic>
      <p:sp>
        <p:nvSpPr>
          <p:cNvPr id="114" name="Rectangle 113"/>
          <p:cNvSpPr/>
          <p:nvPr/>
        </p:nvSpPr>
        <p:spPr>
          <a:xfrm>
            <a:off x="97565" y="1585962"/>
            <a:ext cx="3661235" cy="35823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200000"/>
              </a:lnSpc>
              <a:buNone/>
              <a:tabLst>
                <a:tab pos="408240" algn="l"/>
              </a:tabLst>
            </a:pPr>
            <a:r>
              <a:rPr lang="en-US" sz="20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Authentication (</a:t>
            </a:r>
            <a:r>
              <a:rPr lang="en-US" sz="2000" b="1" strike="noStrike" spc="-1" dirty="0" err="1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AuthN</a:t>
            </a:r>
            <a:r>
              <a:rPr lang="en-US" sz="20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):</a:t>
            </a:r>
            <a:br>
              <a:rPr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US" sz="20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Prove it.</a:t>
            </a:r>
          </a:p>
          <a:p>
            <a:pPr algn="ctr">
              <a:lnSpc>
                <a:spcPct val="200000"/>
              </a:lnSpc>
              <a:buNone/>
              <a:tabLst>
                <a:tab pos="408240" algn="l"/>
              </a:tabLst>
            </a:pPr>
            <a:endParaRPr lang="en-US" sz="2000" spc="-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200000"/>
              </a:lnSpc>
              <a:buNone/>
              <a:tabLst>
                <a:tab pos="408240" algn="l"/>
              </a:tabLst>
            </a:pPr>
            <a:endParaRPr lang="en-US" sz="2000" b="0" strike="noStrike" spc="-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200000"/>
              </a:lnSpc>
              <a:tabLst>
                <a:tab pos="408240" algn="l"/>
              </a:tabLst>
            </a:pPr>
            <a:r>
              <a:rPr lang="en-US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The process of verifying an identity</a:t>
            </a:r>
            <a:endParaRPr lang="en-US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200000"/>
              </a:lnSpc>
              <a:buNone/>
              <a:tabLst>
                <a:tab pos="408240" algn="l"/>
              </a:tabLst>
            </a:pPr>
            <a:endParaRPr lang="en-US" sz="20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17" name="Picture 4_2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18" name="TextShape 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9" name="Picture 118"/>
          <p:cNvPicPr/>
          <p:nvPr/>
        </p:nvPicPr>
        <p:blipFill>
          <a:blip r:embed="rId3"/>
          <a:stretch/>
        </p:blipFill>
        <p:spPr>
          <a:xfrm>
            <a:off x="0" y="709560"/>
            <a:ext cx="5256000" cy="5256000"/>
          </a:xfrm>
          <a:prstGeom prst="rect">
            <a:avLst/>
          </a:prstGeom>
          <a:ln w="0">
            <a:noFill/>
          </a:ln>
        </p:spPr>
      </p:pic>
      <p:sp>
        <p:nvSpPr>
          <p:cNvPr id="120" name="Rectangle 119"/>
          <p:cNvSpPr/>
          <p:nvPr/>
        </p:nvSpPr>
        <p:spPr>
          <a:xfrm>
            <a:off x="5345723" y="1697399"/>
            <a:ext cx="3651421" cy="42681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200000"/>
              </a:lnSpc>
              <a:buNone/>
              <a:tabLst>
                <a:tab pos="408240" algn="l"/>
              </a:tabLst>
            </a:pPr>
            <a:r>
              <a:rPr lang="en-US" sz="18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Authorization (</a:t>
            </a:r>
            <a:r>
              <a:rPr lang="en-US" sz="1800" b="1" strike="noStrike" spc="-1" dirty="0" err="1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AuthZ</a:t>
            </a:r>
            <a:r>
              <a:rPr lang="en-US" sz="18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):</a:t>
            </a:r>
            <a:r>
              <a:rPr lang="en-US" sz="1800" b="0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 </a:t>
            </a:r>
            <a:br>
              <a:rPr sz="18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US" sz="18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What are you allowed to do?</a:t>
            </a:r>
          </a:p>
          <a:p>
            <a:pPr algn="ctr">
              <a:lnSpc>
                <a:spcPct val="200000"/>
              </a:lnSpc>
              <a:buNone/>
              <a:tabLst>
                <a:tab pos="408240" algn="l"/>
              </a:tabLst>
            </a:pPr>
            <a:endParaRPr lang="en-US" spc="-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200000"/>
              </a:lnSpc>
              <a:buNone/>
              <a:tabLst>
                <a:tab pos="408240" algn="l"/>
              </a:tabLst>
            </a:pPr>
            <a:endParaRPr lang="en-US" spc="-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50000"/>
              </a:lnSpc>
              <a:tabLst>
                <a:tab pos="40824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The process of granting or denying access to resources.</a:t>
            </a:r>
            <a:endParaRPr lang="en-US" sz="1800" b="0" strike="noStrike" spc="-1" dirty="0">
              <a:latin typeface="Garamond" panose="02020404030301010803" pitchFamily="18" charset="0"/>
            </a:endParaRPr>
          </a:p>
          <a:p>
            <a:pPr algn="ctr">
              <a:lnSpc>
                <a:spcPct val="200000"/>
              </a:lnSpc>
              <a:buNone/>
              <a:tabLst>
                <a:tab pos="408240" algn="l"/>
              </a:tabLst>
            </a:pPr>
            <a:endParaRPr lang="en-US" sz="18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2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4" name="Picture 4_1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25" name="TextShape 3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6" name="Picture 125"/>
          <p:cNvPicPr/>
          <p:nvPr/>
        </p:nvPicPr>
        <p:blipFill>
          <a:blip r:embed="rId3"/>
          <a:stretch/>
        </p:blipFill>
        <p:spPr>
          <a:xfrm>
            <a:off x="3888000" y="961920"/>
            <a:ext cx="5256000" cy="5256000"/>
          </a:xfrm>
          <a:prstGeom prst="rect">
            <a:avLst/>
          </a:prstGeom>
          <a:ln w="0">
            <a:noFill/>
          </a:ln>
        </p:spPr>
      </p:pic>
      <p:sp>
        <p:nvSpPr>
          <p:cNvPr id="127" name="Rectangle 126"/>
          <p:cNvSpPr/>
          <p:nvPr/>
        </p:nvSpPr>
        <p:spPr>
          <a:xfrm>
            <a:off x="351692" y="1601640"/>
            <a:ext cx="2970000" cy="126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50000"/>
              </a:lnSpc>
              <a:buNone/>
              <a:tabLst>
                <a:tab pos="408240" algn="l"/>
              </a:tabLst>
            </a:pPr>
            <a:r>
              <a:rPr lang="en-US" sz="24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Accountability</a:t>
            </a:r>
            <a:r>
              <a:rPr lang="en-US" sz="2400" b="0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:</a:t>
            </a:r>
            <a:br>
              <a:rPr sz="2400" dirty="0">
                <a:solidFill>
                  <a:srgbClr val="7030A0"/>
                </a:solidFill>
                <a:latin typeface="Garamond" panose="02020404030301010803" pitchFamily="18" charset="0"/>
              </a:rPr>
            </a:br>
            <a:r>
              <a:rPr lang="en-US" sz="18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Logging what you did.</a:t>
            </a:r>
            <a:endParaRPr lang="en-US" sz="1800" b="0" strike="noStrike" spc="-1" dirty="0">
              <a:latin typeface="Garamond" panose="02020404030301010803" pitchFamily="18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23092" y="3820680"/>
            <a:ext cx="342720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16000" indent="-21600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The traceability of actions to a specific identity.</a:t>
            </a:r>
            <a:br>
              <a:rPr sz="1800" dirty="0">
                <a:latin typeface="Garamond" panose="02020404030301010803" pitchFamily="18" charset="0"/>
              </a:rPr>
            </a:br>
            <a:br>
              <a:rPr sz="1800" dirty="0">
                <a:latin typeface="Garamond" panose="02020404030301010803" pitchFamily="18" charset="0"/>
              </a:rPr>
            </a:br>
            <a:r>
              <a:rPr lang="en-US" sz="1800" b="0" strike="noStrike" spc="-1" dirty="0">
                <a:solidFill>
                  <a:srgbClr val="000000"/>
                </a:solidFill>
                <a:latin typeface="Garamond" panose="02020404030301010803" pitchFamily="18" charset="0"/>
                <a:ea typeface="DejaVu Sans"/>
              </a:rPr>
              <a:t>Critical for auditing and security incident response.</a:t>
            </a:r>
            <a:endParaRPr lang="en-US" sz="1800" b="0" strike="noStrike" spc="-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9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10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31" name="Picture 4_ 3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32" name="TextShape 6"/>
          <p:cNvSpPr/>
          <p:nvPr/>
        </p:nvSpPr>
        <p:spPr>
          <a:xfrm>
            <a:off x="1371600" y="3886200"/>
            <a:ext cx="6398280" cy="174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3" name="Picture 132"/>
          <p:cNvPicPr/>
          <p:nvPr/>
        </p:nvPicPr>
        <p:blipFill>
          <a:blip r:embed="rId3"/>
          <a:stretch/>
        </p:blipFill>
        <p:spPr>
          <a:xfrm>
            <a:off x="8280" y="1204200"/>
            <a:ext cx="9142200" cy="4480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7"/>
          <p:cNvSpPr/>
          <p:nvPr/>
        </p:nvSpPr>
        <p:spPr>
          <a:xfrm>
            <a:off x="-15840" y="6217920"/>
            <a:ext cx="9141480" cy="708840"/>
          </a:xfrm>
          <a:custGeom>
            <a:avLst/>
            <a:gdLst/>
            <a:ahLst/>
            <a:cxnLst/>
            <a:rect l="l" t="t" r="r" b="b"/>
            <a:pathLst>
              <a:path w="12555" h="705">
                <a:moveTo>
                  <a:pt x="12555" y="675"/>
                </a:moveTo>
                <a:lnTo>
                  <a:pt x="0" y="705"/>
                </a:lnTo>
                <a:lnTo>
                  <a:pt x="15" y="345"/>
                </a:lnTo>
                <a:lnTo>
                  <a:pt x="6420" y="345"/>
                </a:lnTo>
                <a:lnTo>
                  <a:pt x="6870" y="0"/>
                </a:lnTo>
                <a:lnTo>
                  <a:pt x="12555" y="0"/>
                </a:lnTo>
                <a:lnTo>
                  <a:pt x="12555" y="675"/>
                </a:lnTo>
                <a:close/>
              </a:path>
            </a:pathLst>
          </a:custGeom>
          <a:solidFill>
            <a:srgbClr val="501B73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CustomShape 8"/>
          <p:cNvSpPr/>
          <p:nvPr/>
        </p:nvSpPr>
        <p:spPr>
          <a:xfrm>
            <a:off x="2926080" y="6492240"/>
            <a:ext cx="6124320" cy="369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r>
              <a:rPr lang="en-GB" sz="1600" b="1" i="1" strike="noStrike" spc="-1">
                <a:solidFill>
                  <a:srgbClr val="FFFFFF"/>
                </a:solidFill>
                <a:latin typeface="Calibri"/>
                <a:ea typeface="DejaVu Sans"/>
              </a:rPr>
              <a:t>Transforming Learning, Research and Working Environments using ICT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36" name="Picture 4_ 2" descr="J:\Business\KENET\Kenet-logo.png"/>
          <p:cNvPicPr/>
          <p:nvPr/>
        </p:nvPicPr>
        <p:blipFill>
          <a:blip r:embed="rId2"/>
          <a:stretch/>
        </p:blipFill>
        <p:spPr>
          <a:xfrm>
            <a:off x="7092360" y="71280"/>
            <a:ext cx="1906560" cy="640440"/>
          </a:xfrm>
          <a:prstGeom prst="rect">
            <a:avLst/>
          </a:prstGeom>
          <a:ln w="0">
            <a:noFill/>
          </a:ln>
        </p:spPr>
      </p:pic>
      <p:sp>
        <p:nvSpPr>
          <p:cNvPr id="138" name="Rectangle 137"/>
          <p:cNvSpPr/>
          <p:nvPr/>
        </p:nvSpPr>
        <p:spPr>
          <a:xfrm>
            <a:off x="808892" y="1101595"/>
            <a:ext cx="7526215" cy="55285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US" sz="2800" b="1" strike="noStrike" spc="-1" dirty="0">
                <a:solidFill>
                  <a:srgbClr val="7030A0"/>
                </a:solidFill>
                <a:latin typeface="Garamond" panose="02020404030301010803" pitchFamily="18" charset="0"/>
                <a:ea typeface="DejaVu Sans"/>
              </a:rPr>
              <a:t>How Do You Prove It? Authentication Factors</a:t>
            </a:r>
            <a:endParaRPr lang="en-US" sz="2800" b="0" strike="noStrike" spc="-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91C8834-0CB6-4746-BCCD-84405ED6139A}"/>
              </a:ext>
            </a:extLst>
          </p:cNvPr>
          <p:cNvSpPr/>
          <p:nvPr/>
        </p:nvSpPr>
        <p:spPr>
          <a:xfrm>
            <a:off x="130628" y="2044323"/>
            <a:ext cx="2692956" cy="3821144"/>
          </a:xfrm>
          <a:custGeom>
            <a:avLst/>
            <a:gdLst>
              <a:gd name="connsiteX0" fmla="*/ 0 w 2692956"/>
              <a:gd name="connsiteY0" fmla="*/ 448835 h 3821144"/>
              <a:gd name="connsiteX1" fmla="*/ 448835 w 2692956"/>
              <a:gd name="connsiteY1" fmla="*/ 0 h 3821144"/>
              <a:gd name="connsiteX2" fmla="*/ 1029311 w 2692956"/>
              <a:gd name="connsiteY2" fmla="*/ 0 h 3821144"/>
              <a:gd name="connsiteX3" fmla="*/ 1591834 w 2692956"/>
              <a:gd name="connsiteY3" fmla="*/ 0 h 3821144"/>
              <a:gd name="connsiteX4" fmla="*/ 2244121 w 2692956"/>
              <a:gd name="connsiteY4" fmla="*/ 0 h 3821144"/>
              <a:gd name="connsiteX5" fmla="*/ 2692956 w 2692956"/>
              <a:gd name="connsiteY5" fmla="*/ 448835 h 3821144"/>
              <a:gd name="connsiteX6" fmla="*/ 2692956 w 2692956"/>
              <a:gd name="connsiteY6" fmla="*/ 1091999 h 3821144"/>
              <a:gd name="connsiteX7" fmla="*/ 2692956 w 2692956"/>
              <a:gd name="connsiteY7" fmla="*/ 1618225 h 3821144"/>
              <a:gd name="connsiteX8" fmla="*/ 2692956 w 2692956"/>
              <a:gd name="connsiteY8" fmla="*/ 2115215 h 3821144"/>
              <a:gd name="connsiteX9" fmla="*/ 2692956 w 2692956"/>
              <a:gd name="connsiteY9" fmla="*/ 2612206 h 3821144"/>
              <a:gd name="connsiteX10" fmla="*/ 2692956 w 2692956"/>
              <a:gd name="connsiteY10" fmla="*/ 3372309 h 3821144"/>
              <a:gd name="connsiteX11" fmla="*/ 2244121 w 2692956"/>
              <a:gd name="connsiteY11" fmla="*/ 3821144 h 3821144"/>
              <a:gd name="connsiteX12" fmla="*/ 1663645 w 2692956"/>
              <a:gd name="connsiteY12" fmla="*/ 3821144 h 3821144"/>
              <a:gd name="connsiteX13" fmla="*/ 1101122 w 2692956"/>
              <a:gd name="connsiteY13" fmla="*/ 3821144 h 3821144"/>
              <a:gd name="connsiteX14" fmla="*/ 448835 w 2692956"/>
              <a:gd name="connsiteY14" fmla="*/ 3821144 h 3821144"/>
              <a:gd name="connsiteX15" fmla="*/ 0 w 2692956"/>
              <a:gd name="connsiteY15" fmla="*/ 3372309 h 3821144"/>
              <a:gd name="connsiteX16" fmla="*/ 0 w 2692956"/>
              <a:gd name="connsiteY16" fmla="*/ 2816849 h 3821144"/>
              <a:gd name="connsiteX17" fmla="*/ 0 w 2692956"/>
              <a:gd name="connsiteY17" fmla="*/ 2232154 h 3821144"/>
              <a:gd name="connsiteX18" fmla="*/ 0 w 2692956"/>
              <a:gd name="connsiteY18" fmla="*/ 1676694 h 3821144"/>
              <a:gd name="connsiteX19" fmla="*/ 0 w 2692956"/>
              <a:gd name="connsiteY19" fmla="*/ 1062765 h 3821144"/>
              <a:gd name="connsiteX20" fmla="*/ 0 w 2692956"/>
              <a:gd name="connsiteY20" fmla="*/ 448835 h 382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692956" h="3821144" extrusionOk="0">
                <a:moveTo>
                  <a:pt x="0" y="448835"/>
                </a:moveTo>
                <a:cubicBezTo>
                  <a:pt x="10735" y="161115"/>
                  <a:pt x="210008" y="17760"/>
                  <a:pt x="448835" y="0"/>
                </a:cubicBezTo>
                <a:cubicBezTo>
                  <a:pt x="712713" y="-20024"/>
                  <a:pt x="800078" y="-6867"/>
                  <a:pt x="1029311" y="0"/>
                </a:cubicBezTo>
                <a:cubicBezTo>
                  <a:pt x="1258544" y="6867"/>
                  <a:pt x="1443791" y="-6427"/>
                  <a:pt x="1591834" y="0"/>
                </a:cubicBezTo>
                <a:cubicBezTo>
                  <a:pt x="1739877" y="6427"/>
                  <a:pt x="2023477" y="5601"/>
                  <a:pt x="2244121" y="0"/>
                </a:cubicBezTo>
                <a:cubicBezTo>
                  <a:pt x="2458411" y="2692"/>
                  <a:pt x="2728076" y="179014"/>
                  <a:pt x="2692956" y="448835"/>
                </a:cubicBezTo>
                <a:cubicBezTo>
                  <a:pt x="2685033" y="720473"/>
                  <a:pt x="2699364" y="818967"/>
                  <a:pt x="2692956" y="1091999"/>
                </a:cubicBezTo>
                <a:cubicBezTo>
                  <a:pt x="2686548" y="1365031"/>
                  <a:pt x="2713003" y="1398655"/>
                  <a:pt x="2692956" y="1618225"/>
                </a:cubicBezTo>
                <a:cubicBezTo>
                  <a:pt x="2672909" y="1837795"/>
                  <a:pt x="2692774" y="1883437"/>
                  <a:pt x="2692956" y="2115215"/>
                </a:cubicBezTo>
                <a:cubicBezTo>
                  <a:pt x="2693139" y="2346993"/>
                  <a:pt x="2715020" y="2507024"/>
                  <a:pt x="2692956" y="2612206"/>
                </a:cubicBezTo>
                <a:cubicBezTo>
                  <a:pt x="2670892" y="2717388"/>
                  <a:pt x="2722574" y="3036467"/>
                  <a:pt x="2692956" y="3372309"/>
                </a:cubicBezTo>
                <a:cubicBezTo>
                  <a:pt x="2732250" y="3601677"/>
                  <a:pt x="2530286" y="3775968"/>
                  <a:pt x="2244121" y="3821144"/>
                </a:cubicBezTo>
                <a:cubicBezTo>
                  <a:pt x="1967098" y="3826429"/>
                  <a:pt x="1901560" y="3827910"/>
                  <a:pt x="1663645" y="3821144"/>
                </a:cubicBezTo>
                <a:cubicBezTo>
                  <a:pt x="1425730" y="3814378"/>
                  <a:pt x="1301817" y="3827776"/>
                  <a:pt x="1101122" y="3821144"/>
                </a:cubicBezTo>
                <a:cubicBezTo>
                  <a:pt x="900427" y="3814512"/>
                  <a:pt x="652207" y="3850903"/>
                  <a:pt x="448835" y="3821144"/>
                </a:cubicBezTo>
                <a:cubicBezTo>
                  <a:pt x="168491" y="3828665"/>
                  <a:pt x="-277" y="3627229"/>
                  <a:pt x="0" y="3372309"/>
                </a:cubicBezTo>
                <a:cubicBezTo>
                  <a:pt x="-12020" y="3192665"/>
                  <a:pt x="22476" y="3070633"/>
                  <a:pt x="0" y="2816849"/>
                </a:cubicBezTo>
                <a:cubicBezTo>
                  <a:pt x="-22476" y="2563065"/>
                  <a:pt x="25390" y="2493043"/>
                  <a:pt x="0" y="2232154"/>
                </a:cubicBezTo>
                <a:cubicBezTo>
                  <a:pt x="-25390" y="1971265"/>
                  <a:pt x="26467" y="1805623"/>
                  <a:pt x="0" y="1676694"/>
                </a:cubicBezTo>
                <a:cubicBezTo>
                  <a:pt x="-26467" y="1547765"/>
                  <a:pt x="30045" y="1297447"/>
                  <a:pt x="0" y="1062765"/>
                </a:cubicBezTo>
                <a:cubicBezTo>
                  <a:pt x="-30045" y="828083"/>
                  <a:pt x="21655" y="754980"/>
                  <a:pt x="0" y="448835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345008627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br>
              <a:rPr lang="en-GB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en-GB" b="1" strike="noStrike" spc="-1" dirty="0">
                <a:solidFill>
                  <a:schemeClr val="tx1"/>
                </a:solidFill>
                <a:latin typeface="Garamond" panose="02020404030301010803" pitchFamily="18" charset="0"/>
                <a:ea typeface="DejaVu Sans"/>
              </a:rPr>
              <a:t>Something You KNOW</a:t>
            </a:r>
            <a:br>
              <a:rPr lang="en-GB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endParaRPr lang="en-GB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br>
              <a:rPr lang="en-GB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en-GB" b="0" strike="noStrike" spc="-1" dirty="0">
                <a:solidFill>
                  <a:schemeClr val="tx1"/>
                </a:solidFill>
                <a:latin typeface="Garamond" panose="02020404030301010803" pitchFamily="18" charset="0"/>
                <a:ea typeface="DejaVu Sans"/>
              </a:rPr>
              <a:t>Passwords, PINs, Security Questions.</a:t>
            </a: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GB" b="0" strike="noStrike" spc="-1" dirty="0">
                <a:solidFill>
                  <a:schemeClr val="tx1"/>
                </a:solidFill>
                <a:latin typeface="Garamond" panose="02020404030301010803" pitchFamily="18" charset="0"/>
                <a:ea typeface="DejaVu Sans"/>
              </a:rPr>
              <a:t>Weakness: Can be stolen, guessed, or phished.</a:t>
            </a: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endParaRPr lang="en-KE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2E90EF8-EAD2-4553-A2C4-9CFAA15325DD}"/>
              </a:ext>
            </a:extLst>
          </p:cNvPr>
          <p:cNvSpPr/>
          <p:nvPr/>
        </p:nvSpPr>
        <p:spPr>
          <a:xfrm>
            <a:off x="3130061" y="2006900"/>
            <a:ext cx="2753247" cy="3821144"/>
          </a:xfrm>
          <a:custGeom>
            <a:avLst/>
            <a:gdLst>
              <a:gd name="connsiteX0" fmla="*/ 0 w 2753247"/>
              <a:gd name="connsiteY0" fmla="*/ 458884 h 3821144"/>
              <a:gd name="connsiteX1" fmla="*/ 458884 w 2753247"/>
              <a:gd name="connsiteY1" fmla="*/ 0 h 3821144"/>
              <a:gd name="connsiteX2" fmla="*/ 1107420 w 2753247"/>
              <a:gd name="connsiteY2" fmla="*/ 0 h 3821144"/>
              <a:gd name="connsiteX3" fmla="*/ 1737601 w 2753247"/>
              <a:gd name="connsiteY3" fmla="*/ 0 h 3821144"/>
              <a:gd name="connsiteX4" fmla="*/ 2294363 w 2753247"/>
              <a:gd name="connsiteY4" fmla="*/ 0 h 3821144"/>
              <a:gd name="connsiteX5" fmla="*/ 2753247 w 2753247"/>
              <a:gd name="connsiteY5" fmla="*/ 458884 h 3821144"/>
              <a:gd name="connsiteX6" fmla="*/ 2753247 w 2753247"/>
              <a:gd name="connsiteY6" fmla="*/ 1039559 h 3821144"/>
              <a:gd name="connsiteX7" fmla="*/ 2753247 w 2753247"/>
              <a:gd name="connsiteY7" fmla="*/ 1678302 h 3821144"/>
              <a:gd name="connsiteX8" fmla="*/ 2753247 w 2753247"/>
              <a:gd name="connsiteY8" fmla="*/ 2229943 h 3821144"/>
              <a:gd name="connsiteX9" fmla="*/ 2753247 w 2753247"/>
              <a:gd name="connsiteY9" fmla="*/ 2781585 h 3821144"/>
              <a:gd name="connsiteX10" fmla="*/ 2753247 w 2753247"/>
              <a:gd name="connsiteY10" fmla="*/ 3362260 h 3821144"/>
              <a:gd name="connsiteX11" fmla="*/ 2294363 w 2753247"/>
              <a:gd name="connsiteY11" fmla="*/ 3821144 h 3821144"/>
              <a:gd name="connsiteX12" fmla="*/ 1700891 w 2753247"/>
              <a:gd name="connsiteY12" fmla="*/ 3821144 h 3821144"/>
              <a:gd name="connsiteX13" fmla="*/ 1070710 w 2753247"/>
              <a:gd name="connsiteY13" fmla="*/ 3821144 h 3821144"/>
              <a:gd name="connsiteX14" fmla="*/ 458884 w 2753247"/>
              <a:gd name="connsiteY14" fmla="*/ 3821144 h 3821144"/>
              <a:gd name="connsiteX15" fmla="*/ 0 w 2753247"/>
              <a:gd name="connsiteY15" fmla="*/ 3362260 h 3821144"/>
              <a:gd name="connsiteX16" fmla="*/ 0 w 2753247"/>
              <a:gd name="connsiteY16" fmla="*/ 2868686 h 3821144"/>
              <a:gd name="connsiteX17" fmla="*/ 0 w 2753247"/>
              <a:gd name="connsiteY17" fmla="*/ 2375112 h 3821144"/>
              <a:gd name="connsiteX18" fmla="*/ 0 w 2753247"/>
              <a:gd name="connsiteY18" fmla="*/ 1765403 h 3821144"/>
              <a:gd name="connsiteX19" fmla="*/ 0 w 2753247"/>
              <a:gd name="connsiteY19" fmla="*/ 1271829 h 3821144"/>
              <a:gd name="connsiteX20" fmla="*/ 0 w 2753247"/>
              <a:gd name="connsiteY20" fmla="*/ 458884 h 382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53247" h="3821144" extrusionOk="0">
                <a:moveTo>
                  <a:pt x="0" y="458884"/>
                </a:moveTo>
                <a:cubicBezTo>
                  <a:pt x="12531" y="162517"/>
                  <a:pt x="155863" y="10673"/>
                  <a:pt x="458884" y="0"/>
                </a:cubicBezTo>
                <a:cubicBezTo>
                  <a:pt x="666862" y="-10510"/>
                  <a:pt x="920584" y="10943"/>
                  <a:pt x="1107420" y="0"/>
                </a:cubicBezTo>
                <a:cubicBezTo>
                  <a:pt x="1294256" y="-10943"/>
                  <a:pt x="1551080" y="-8814"/>
                  <a:pt x="1737601" y="0"/>
                </a:cubicBezTo>
                <a:cubicBezTo>
                  <a:pt x="1924122" y="8814"/>
                  <a:pt x="2149163" y="-19335"/>
                  <a:pt x="2294363" y="0"/>
                </a:cubicBezTo>
                <a:cubicBezTo>
                  <a:pt x="2585283" y="-44602"/>
                  <a:pt x="2746410" y="193184"/>
                  <a:pt x="2753247" y="458884"/>
                </a:cubicBezTo>
                <a:cubicBezTo>
                  <a:pt x="2751594" y="632716"/>
                  <a:pt x="2745978" y="816818"/>
                  <a:pt x="2753247" y="1039559"/>
                </a:cubicBezTo>
                <a:cubicBezTo>
                  <a:pt x="2760516" y="1262300"/>
                  <a:pt x="2743200" y="1502841"/>
                  <a:pt x="2753247" y="1678302"/>
                </a:cubicBezTo>
                <a:cubicBezTo>
                  <a:pt x="2763294" y="1853763"/>
                  <a:pt x="2730776" y="2069621"/>
                  <a:pt x="2753247" y="2229943"/>
                </a:cubicBezTo>
                <a:cubicBezTo>
                  <a:pt x="2775718" y="2390265"/>
                  <a:pt x="2735596" y="2594865"/>
                  <a:pt x="2753247" y="2781585"/>
                </a:cubicBezTo>
                <a:cubicBezTo>
                  <a:pt x="2770898" y="2968305"/>
                  <a:pt x="2758463" y="3116553"/>
                  <a:pt x="2753247" y="3362260"/>
                </a:cubicBezTo>
                <a:cubicBezTo>
                  <a:pt x="2777962" y="3629761"/>
                  <a:pt x="2564289" y="3840137"/>
                  <a:pt x="2294363" y="3821144"/>
                </a:cubicBezTo>
                <a:cubicBezTo>
                  <a:pt x="2068662" y="3805716"/>
                  <a:pt x="1915823" y="3802112"/>
                  <a:pt x="1700891" y="3821144"/>
                </a:cubicBezTo>
                <a:cubicBezTo>
                  <a:pt x="1485959" y="3840176"/>
                  <a:pt x="1292121" y="3828732"/>
                  <a:pt x="1070710" y="3821144"/>
                </a:cubicBezTo>
                <a:cubicBezTo>
                  <a:pt x="849299" y="3813556"/>
                  <a:pt x="725784" y="3831481"/>
                  <a:pt x="458884" y="3821144"/>
                </a:cubicBezTo>
                <a:cubicBezTo>
                  <a:pt x="223251" y="3839136"/>
                  <a:pt x="6515" y="3616900"/>
                  <a:pt x="0" y="3362260"/>
                </a:cubicBezTo>
                <a:cubicBezTo>
                  <a:pt x="15348" y="3180601"/>
                  <a:pt x="19612" y="3039404"/>
                  <a:pt x="0" y="2868686"/>
                </a:cubicBezTo>
                <a:cubicBezTo>
                  <a:pt x="-19612" y="2697968"/>
                  <a:pt x="-2181" y="2504552"/>
                  <a:pt x="0" y="2375112"/>
                </a:cubicBezTo>
                <a:cubicBezTo>
                  <a:pt x="2181" y="2245672"/>
                  <a:pt x="10665" y="1951872"/>
                  <a:pt x="0" y="1765403"/>
                </a:cubicBezTo>
                <a:cubicBezTo>
                  <a:pt x="-10665" y="1578934"/>
                  <a:pt x="4189" y="1396890"/>
                  <a:pt x="0" y="1271829"/>
                </a:cubicBezTo>
                <a:cubicBezTo>
                  <a:pt x="-4189" y="1146768"/>
                  <a:pt x="-13091" y="664670"/>
                  <a:pt x="0" y="458884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2959926590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GB" sz="2000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GB" sz="2000" b="1" strike="noStrike" spc="-1" dirty="0">
                <a:solidFill>
                  <a:schemeClr val="tx1"/>
                </a:solidFill>
                <a:latin typeface="Garamond" panose="02020404030301010803" pitchFamily="18" charset="0"/>
                <a:ea typeface="DejaVu Sans"/>
              </a:rPr>
              <a:t>Something You HAVE</a:t>
            </a:r>
            <a:br>
              <a:rPr lang="en-GB" sz="2000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endParaRPr lang="en-GB" sz="20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br>
              <a:rPr lang="en-GB" sz="2000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en-GB" b="0" strike="noStrike" spc="-1" dirty="0">
                <a:solidFill>
                  <a:schemeClr val="tx1"/>
                </a:solidFill>
                <a:latin typeface="Garamond" panose="02020404030301010803" pitchFamily="18" charset="0"/>
                <a:ea typeface="DejaVu Sans"/>
              </a:rPr>
              <a:t>Smart Card, Security Key (YubiKey), Mobile Device (App).</a:t>
            </a: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r>
              <a:rPr lang="en-GB" b="0" strike="noStrike" spc="-1" dirty="0">
                <a:solidFill>
                  <a:schemeClr val="tx1"/>
                </a:solidFill>
                <a:latin typeface="Garamond" panose="02020404030301010803" pitchFamily="18" charset="0"/>
                <a:ea typeface="DejaVu Sans"/>
              </a:rPr>
              <a:t>Stronger: Requires physical possession.</a:t>
            </a: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endParaRPr lang="en-KE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953CAE-06D8-4DD9-8682-6AE1FD58CBBB}"/>
              </a:ext>
            </a:extLst>
          </p:cNvPr>
          <p:cNvSpPr/>
          <p:nvPr/>
        </p:nvSpPr>
        <p:spPr>
          <a:xfrm>
            <a:off x="6175333" y="2006900"/>
            <a:ext cx="2823587" cy="3821144"/>
          </a:xfrm>
          <a:custGeom>
            <a:avLst/>
            <a:gdLst>
              <a:gd name="connsiteX0" fmla="*/ 0 w 2823587"/>
              <a:gd name="connsiteY0" fmla="*/ 470607 h 3821144"/>
              <a:gd name="connsiteX1" fmla="*/ 470607 w 2823587"/>
              <a:gd name="connsiteY1" fmla="*/ 0 h 3821144"/>
              <a:gd name="connsiteX2" fmla="*/ 1098065 w 2823587"/>
              <a:gd name="connsiteY2" fmla="*/ 0 h 3821144"/>
              <a:gd name="connsiteX3" fmla="*/ 1744346 w 2823587"/>
              <a:gd name="connsiteY3" fmla="*/ 0 h 3821144"/>
              <a:gd name="connsiteX4" fmla="*/ 2352980 w 2823587"/>
              <a:gd name="connsiteY4" fmla="*/ 0 h 3821144"/>
              <a:gd name="connsiteX5" fmla="*/ 2823587 w 2823587"/>
              <a:gd name="connsiteY5" fmla="*/ 470607 h 3821144"/>
              <a:gd name="connsiteX6" fmla="*/ 2823587 w 2823587"/>
              <a:gd name="connsiteY6" fmla="*/ 1104192 h 3821144"/>
              <a:gd name="connsiteX7" fmla="*/ 2823587 w 2823587"/>
              <a:gd name="connsiteY7" fmla="*/ 1680178 h 3821144"/>
              <a:gd name="connsiteX8" fmla="*/ 2823587 w 2823587"/>
              <a:gd name="connsiteY8" fmla="*/ 2227364 h 3821144"/>
              <a:gd name="connsiteX9" fmla="*/ 2823587 w 2823587"/>
              <a:gd name="connsiteY9" fmla="*/ 2745752 h 3821144"/>
              <a:gd name="connsiteX10" fmla="*/ 2823587 w 2823587"/>
              <a:gd name="connsiteY10" fmla="*/ 3350537 h 3821144"/>
              <a:gd name="connsiteX11" fmla="*/ 2352980 w 2823587"/>
              <a:gd name="connsiteY11" fmla="*/ 3821144 h 3821144"/>
              <a:gd name="connsiteX12" fmla="*/ 1744346 w 2823587"/>
              <a:gd name="connsiteY12" fmla="*/ 3821144 h 3821144"/>
              <a:gd name="connsiteX13" fmla="*/ 1173360 w 2823587"/>
              <a:gd name="connsiteY13" fmla="*/ 3821144 h 3821144"/>
              <a:gd name="connsiteX14" fmla="*/ 470607 w 2823587"/>
              <a:gd name="connsiteY14" fmla="*/ 3821144 h 3821144"/>
              <a:gd name="connsiteX15" fmla="*/ 0 w 2823587"/>
              <a:gd name="connsiteY15" fmla="*/ 3350537 h 3821144"/>
              <a:gd name="connsiteX16" fmla="*/ 0 w 2823587"/>
              <a:gd name="connsiteY16" fmla="*/ 2774551 h 3821144"/>
              <a:gd name="connsiteX17" fmla="*/ 0 w 2823587"/>
              <a:gd name="connsiteY17" fmla="*/ 2284963 h 3821144"/>
              <a:gd name="connsiteX18" fmla="*/ 0 w 2823587"/>
              <a:gd name="connsiteY18" fmla="*/ 1795375 h 3821144"/>
              <a:gd name="connsiteX19" fmla="*/ 0 w 2823587"/>
              <a:gd name="connsiteY19" fmla="*/ 1248188 h 3821144"/>
              <a:gd name="connsiteX20" fmla="*/ 0 w 2823587"/>
              <a:gd name="connsiteY20" fmla="*/ 470607 h 382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23587" h="3821144" extrusionOk="0">
                <a:moveTo>
                  <a:pt x="0" y="470607"/>
                </a:moveTo>
                <a:cubicBezTo>
                  <a:pt x="-17419" y="201533"/>
                  <a:pt x="224880" y="7284"/>
                  <a:pt x="470607" y="0"/>
                </a:cubicBezTo>
                <a:cubicBezTo>
                  <a:pt x="695594" y="14299"/>
                  <a:pt x="883955" y="3730"/>
                  <a:pt x="1098065" y="0"/>
                </a:cubicBezTo>
                <a:cubicBezTo>
                  <a:pt x="1312175" y="-3730"/>
                  <a:pt x="1598073" y="409"/>
                  <a:pt x="1744346" y="0"/>
                </a:cubicBezTo>
                <a:cubicBezTo>
                  <a:pt x="1890619" y="-409"/>
                  <a:pt x="2080079" y="-12728"/>
                  <a:pt x="2352980" y="0"/>
                </a:cubicBezTo>
                <a:cubicBezTo>
                  <a:pt x="2642142" y="-34524"/>
                  <a:pt x="2815937" y="209541"/>
                  <a:pt x="2823587" y="470607"/>
                </a:cubicBezTo>
                <a:cubicBezTo>
                  <a:pt x="2799667" y="762711"/>
                  <a:pt x="2794456" y="940089"/>
                  <a:pt x="2823587" y="1104192"/>
                </a:cubicBezTo>
                <a:cubicBezTo>
                  <a:pt x="2852718" y="1268295"/>
                  <a:pt x="2844813" y="1402420"/>
                  <a:pt x="2823587" y="1680178"/>
                </a:cubicBezTo>
                <a:cubicBezTo>
                  <a:pt x="2802361" y="1957936"/>
                  <a:pt x="2847717" y="2047766"/>
                  <a:pt x="2823587" y="2227364"/>
                </a:cubicBezTo>
                <a:cubicBezTo>
                  <a:pt x="2799457" y="2406962"/>
                  <a:pt x="2822875" y="2587554"/>
                  <a:pt x="2823587" y="2745752"/>
                </a:cubicBezTo>
                <a:cubicBezTo>
                  <a:pt x="2824299" y="2903950"/>
                  <a:pt x="2823482" y="3158514"/>
                  <a:pt x="2823587" y="3350537"/>
                </a:cubicBezTo>
                <a:cubicBezTo>
                  <a:pt x="2804389" y="3638030"/>
                  <a:pt x="2593682" y="3779347"/>
                  <a:pt x="2352980" y="3821144"/>
                </a:cubicBezTo>
                <a:cubicBezTo>
                  <a:pt x="2088395" y="3825825"/>
                  <a:pt x="2029144" y="3798493"/>
                  <a:pt x="1744346" y="3821144"/>
                </a:cubicBezTo>
                <a:cubicBezTo>
                  <a:pt x="1459548" y="3843795"/>
                  <a:pt x="1338790" y="3811973"/>
                  <a:pt x="1173360" y="3821144"/>
                </a:cubicBezTo>
                <a:cubicBezTo>
                  <a:pt x="1007930" y="3830315"/>
                  <a:pt x="744928" y="3796323"/>
                  <a:pt x="470607" y="3821144"/>
                </a:cubicBezTo>
                <a:cubicBezTo>
                  <a:pt x="274001" y="3818905"/>
                  <a:pt x="8064" y="3598391"/>
                  <a:pt x="0" y="3350537"/>
                </a:cubicBezTo>
                <a:cubicBezTo>
                  <a:pt x="-8261" y="3170127"/>
                  <a:pt x="11522" y="2918650"/>
                  <a:pt x="0" y="2774551"/>
                </a:cubicBezTo>
                <a:cubicBezTo>
                  <a:pt x="-11522" y="2630452"/>
                  <a:pt x="-13590" y="2415489"/>
                  <a:pt x="0" y="2284963"/>
                </a:cubicBezTo>
                <a:cubicBezTo>
                  <a:pt x="13590" y="2154437"/>
                  <a:pt x="-11803" y="1894505"/>
                  <a:pt x="0" y="1795375"/>
                </a:cubicBezTo>
                <a:cubicBezTo>
                  <a:pt x="11803" y="1696245"/>
                  <a:pt x="3953" y="1383785"/>
                  <a:pt x="0" y="1248188"/>
                </a:cubicBezTo>
                <a:cubicBezTo>
                  <a:pt x="-3953" y="1112591"/>
                  <a:pt x="25813" y="813795"/>
                  <a:pt x="0" y="470607"/>
                </a:cubicBez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295367095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br>
              <a:rPr lang="en-GB" sz="2000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en-GB" sz="2000" b="1" strike="noStrike" spc="-1" dirty="0">
                <a:solidFill>
                  <a:schemeClr val="tx1"/>
                </a:solidFill>
                <a:latin typeface="Garamond" panose="02020404030301010803" pitchFamily="18" charset="0"/>
                <a:ea typeface="DejaVu Sans"/>
              </a:rPr>
              <a:t>Something You ARE</a:t>
            </a:r>
            <a:br>
              <a:rPr lang="en-GB" sz="2000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endParaRPr lang="en-GB" sz="20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>
              <a:lnSpc>
                <a:spcPct val="100000"/>
              </a:lnSpc>
              <a:buNone/>
              <a:tabLst>
                <a:tab pos="408240" algn="l"/>
              </a:tabLst>
            </a:pPr>
            <a:br>
              <a:rPr lang="en-GB" sz="2000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en-GB" b="0" strike="noStrike" spc="-1" dirty="0">
                <a:solidFill>
                  <a:schemeClr val="tx1"/>
                </a:solidFill>
                <a:latin typeface="Garamond" panose="02020404030301010803" pitchFamily="18" charset="0"/>
                <a:ea typeface="DejaVu Sans"/>
              </a:rPr>
              <a:t>Fingerprint, Face Recognition, Iris Scan.</a:t>
            </a:r>
            <a:br>
              <a:rPr lang="en-GB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br>
              <a:rPr lang="en-GB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br>
              <a:rPr lang="en-GB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br>
              <a:rPr lang="en-GB" dirty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en-GB" b="0" strike="noStrike" spc="-1" dirty="0">
                <a:solidFill>
                  <a:schemeClr val="tx1"/>
                </a:solidFill>
                <a:latin typeface="Garamond" panose="02020404030301010803" pitchFamily="18" charset="0"/>
                <a:ea typeface="DejaVu Sans"/>
              </a:rPr>
              <a:t>Strength: Difficult to replicate or share.</a:t>
            </a:r>
            <a:endParaRPr lang="en-GB" b="0" strike="noStrike" spc="-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endParaRPr lang="en-K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50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4219</TotalTime>
  <Words>2595</Words>
  <Application>Microsoft Office PowerPoint</Application>
  <PresentationFormat>On-screen Show (4:3)</PresentationFormat>
  <Paragraphs>314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Arial</vt:lpstr>
      <vt:lpstr>Calibri</vt:lpstr>
      <vt:lpstr>Cascadia Mono</vt:lpstr>
      <vt:lpstr>Cascadia Mono Light</vt:lpstr>
      <vt:lpstr>Courier New</vt:lpstr>
      <vt:lpstr>Garamond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user</dc:creator>
  <dc:description/>
  <cp:lastModifiedBy>user</cp:lastModifiedBy>
  <cp:revision>174</cp:revision>
  <dcterms:created xsi:type="dcterms:W3CDTF">2014-09-16T18:56:59Z</dcterms:created>
  <dcterms:modified xsi:type="dcterms:W3CDTF">2025-10-08T12:14:35Z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On-screen Show (4:3)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6</vt:i4>
  </property>
</Properties>
</file>